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7" r:id="rId2"/>
    <p:sldId id="280" r:id="rId3"/>
    <p:sldId id="270" r:id="rId4"/>
    <p:sldId id="272" r:id="rId5"/>
    <p:sldId id="273" r:id="rId6"/>
    <p:sldId id="274" r:id="rId7"/>
    <p:sldId id="318" r:id="rId8"/>
    <p:sldId id="319" r:id="rId9"/>
    <p:sldId id="279" r:id="rId10"/>
    <p:sldId id="283" r:id="rId11"/>
    <p:sldId id="303" r:id="rId12"/>
    <p:sldId id="302" r:id="rId13"/>
    <p:sldId id="282" r:id="rId14"/>
    <p:sldId id="258" r:id="rId15"/>
    <p:sldId id="259" r:id="rId16"/>
    <p:sldId id="260" r:id="rId17"/>
    <p:sldId id="262" r:id="rId18"/>
    <p:sldId id="296" r:id="rId19"/>
    <p:sldId id="266" r:id="rId20"/>
    <p:sldId id="267" r:id="rId21"/>
    <p:sldId id="290" r:id="rId22"/>
    <p:sldId id="287" r:id="rId23"/>
    <p:sldId id="288" r:id="rId24"/>
    <p:sldId id="289" r:id="rId25"/>
    <p:sldId id="297" r:id="rId26"/>
    <p:sldId id="298" r:id="rId27"/>
    <p:sldId id="299" r:id="rId28"/>
    <p:sldId id="300" r:id="rId29"/>
    <p:sldId id="315" r:id="rId30"/>
    <p:sldId id="316" r:id="rId31"/>
    <p:sldId id="317" r:id="rId32"/>
    <p:sldId id="286" r:id="rId33"/>
    <p:sldId id="307" r:id="rId34"/>
    <p:sldId id="308" r:id="rId35"/>
    <p:sldId id="313" r:id="rId36"/>
    <p:sldId id="295" r:id="rId37"/>
    <p:sldId id="312" r:id="rId38"/>
    <p:sldId id="309" r:id="rId39"/>
    <p:sldId id="311" r:id="rId40"/>
    <p:sldId id="294" r:id="rId41"/>
    <p:sldId id="314" r:id="rId4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26E2"/>
    <a:srgbClr val="3A56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194" autoAdjust="0"/>
  </p:normalViewPr>
  <p:slideViewPr>
    <p:cSldViewPr snapToGrid="0" showGuides="1">
      <p:cViewPr varScale="1">
        <p:scale>
          <a:sx n="61" d="100"/>
          <a:sy n="61" d="100"/>
        </p:scale>
        <p:origin x="604" y="48"/>
      </p:cViewPr>
      <p:guideLst>
        <p:guide orient="horz" pos="206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894ED-B272-42AB-87D5-0199341581A4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F57C7-3E99-4E73-9DE6-3441BDAFC5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0472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F57C7-3E99-4E73-9DE6-3441BDAFC59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9823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F57C7-3E99-4E73-9DE6-3441BDAFC591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5610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F57C7-3E99-4E73-9DE6-3441BDAFC591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0135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1205-5A2C-4442-9D4D-09F1A93BFF37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0BDF-B8EB-41CC-A025-A1A5453952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2895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1205-5A2C-4442-9D4D-09F1A93BFF37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0BDF-B8EB-41CC-A025-A1A5453952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5241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1205-5A2C-4442-9D4D-09F1A93BFF37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0BDF-B8EB-41CC-A025-A1A5453952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4690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1205-5A2C-4442-9D4D-09F1A93BFF37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0BDF-B8EB-41CC-A025-A1A5453952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8925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1205-5A2C-4442-9D4D-09F1A93BFF37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0BDF-B8EB-41CC-A025-A1A5453952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974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1205-5A2C-4442-9D4D-09F1A93BFF37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0BDF-B8EB-41CC-A025-A1A5453952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66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1205-5A2C-4442-9D4D-09F1A93BFF37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0BDF-B8EB-41CC-A025-A1A5453952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9803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1205-5A2C-4442-9D4D-09F1A93BFF37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0BDF-B8EB-41CC-A025-A1A5453952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0442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1205-5A2C-4442-9D4D-09F1A93BFF37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0BDF-B8EB-41CC-A025-A1A5453952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3728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1205-5A2C-4442-9D4D-09F1A93BFF37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0BDF-B8EB-41CC-A025-A1A5453952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5164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1205-5A2C-4442-9D4D-09F1A93BFF37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0BDF-B8EB-41CC-A025-A1A5453952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7650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71205-5A2C-4442-9D4D-09F1A93BFF37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30BDF-B8EB-41CC-A025-A1A5453952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53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2.bp.blogspot.com/-G4l8SUNlRTI/WM9-ENGdudI/AAAAAAAAE3Y/AAOoAdWIJL0un8hxx-SYvZ4xvjOx4mTCwCLcB/s1600/tonomura.jpg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hyperlink" Target="https://www.youtube.com/watch?v=n7eW-xPEvoQ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youtube.com/watch?v=n7eW-xPEvoQ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Isaac_Newton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Christiaan_Huygens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82870" y="1471449"/>
            <a:ext cx="758893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podivnostech mikrosvěta</a:t>
            </a:r>
          </a:p>
          <a:p>
            <a:r>
              <a:rPr lang="cs-CZ" sz="4400" b="1" dirty="0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a běhu času</a:t>
            </a:r>
            <a:endParaRPr lang="cs-CZ" sz="4400" b="1" dirty="0">
              <a:solidFill>
                <a:srgbClr val="2F26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998488" y="3668110"/>
            <a:ext cx="55397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Jiří Chýla</a:t>
            </a:r>
          </a:p>
          <a:p>
            <a:pPr algn="ctr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Fyzikální ústav Akademie věd ČR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99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83930" y="606882"/>
            <a:ext cx="888649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Faraday 1845</a:t>
            </a:r>
            <a:r>
              <a:rPr lang="cs-CZ" sz="2400" b="1" dirty="0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světlo jsou vysokofrekvenční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elektromagne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tické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vibrace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které se mohou šířit i bez éteru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Maxwell </a:t>
            </a:r>
            <a:r>
              <a:rPr lang="cs-CZ" sz="2400" b="1" dirty="0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1862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světlo je forma elektromagnetického záření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 Základní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prácie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z roku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1873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Treatise on Electricity and Magnetism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obsahuje úplný matematický popis chování elektrických a magnetických polí, známé jako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Maxwellovy rovnice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68" y="3095352"/>
            <a:ext cx="7532632" cy="394765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453226" y="22107"/>
            <a:ext cx="6878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Světlo je elektromagnetické záření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86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The Electromagnetic Spectrum | Mini Physics - Learn Physics"/>
          <p:cNvSpPr>
            <a:spLocks noChangeAspect="1" noChangeArrowheads="1"/>
          </p:cNvSpPr>
          <p:nvPr/>
        </p:nvSpPr>
        <p:spPr bwMode="auto">
          <a:xfrm>
            <a:off x="155575" y="-685800"/>
            <a:ext cx="32194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552755"/>
            <a:ext cx="8713076" cy="385927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765300" y="481340"/>
            <a:ext cx="6139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Spektrum elektromagnetických vln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0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9541"/>
            <a:ext cx="9144000" cy="402336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204" y="327048"/>
            <a:ext cx="3005466" cy="320583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36068" y="188945"/>
            <a:ext cx="60491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To, co kmitá v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prstoru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jsou </a:t>
            </a:r>
            <a:r>
              <a:rPr lang="cs-CZ" sz="2400" b="1" dirty="0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intenzity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elektrického a magnetického pole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E(x) a H(x),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které jsou na sebe kolmé</a:t>
            </a:r>
          </a:p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vektory.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Existují různé polarizační stavy: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007355" y="1758605"/>
            <a:ext cx="1794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lineární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kruhová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eliptická</a:t>
            </a:r>
          </a:p>
        </p:txBody>
      </p:sp>
    </p:spTree>
    <p:extLst>
      <p:ext uri="{BB962C8B-B14F-4D97-AF65-F5344CB8AC3E}">
        <p14:creationId xmlns:p14="http://schemas.microsoft.com/office/powerpoint/2010/main" val="117265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41434" y="136640"/>
            <a:ext cx="6565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1905: Einsteinův </a:t>
            </a:r>
            <a:r>
              <a:rPr lang="cs-CZ" sz="3200" b="1" dirty="0" err="1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Annus</a:t>
            </a:r>
            <a:r>
              <a:rPr lang="cs-CZ" sz="3200" b="1" dirty="0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Mirabilis</a:t>
            </a:r>
            <a:endParaRPr lang="cs-CZ" sz="3200" b="1" dirty="0">
              <a:solidFill>
                <a:srgbClr val="2F26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41434" y="791180"/>
            <a:ext cx="472116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 práce, které změnily fyziku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35" y="1254297"/>
            <a:ext cx="9044565" cy="17236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6971186" y="1921830"/>
                <a:ext cx="1733103" cy="1129733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60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cs-CZ" sz="3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600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sSup>
                            <m:sSupPr>
                              <m:ctrlPr>
                                <a:rPr lang="cs-CZ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3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186" y="1921830"/>
                <a:ext cx="1733103" cy="11297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ovéPole 6"/>
          <p:cNvSpPr txBox="1"/>
          <p:nvPr/>
        </p:nvSpPr>
        <p:spPr>
          <a:xfrm>
            <a:off x="609600" y="37627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5" y="2991623"/>
            <a:ext cx="8902262" cy="1911492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243847" y="4379895"/>
            <a:ext cx="2664512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Brownův pohyb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9" y="5012672"/>
            <a:ext cx="9132787" cy="1329942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6479488" y="5814333"/>
            <a:ext cx="2664512" cy="954107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Speciální teorie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relativity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04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549264" y="2938532"/>
            <a:ext cx="5887816" cy="12311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alt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Heuristický pohled na </a:t>
            </a:r>
            <a:r>
              <a:rPr lang="cs-CZ" alt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cs-CZ" alt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cs-CZ" alt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produkci </a:t>
            </a:r>
            <a:r>
              <a:rPr lang="cs-CZ" alt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alt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přeměny </a:t>
            </a:r>
            <a:r>
              <a:rPr lang="cs-CZ" alt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světla</a:t>
            </a:r>
            <a:r>
              <a:rPr lang="cs-CZ" altLang="cs-CZ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altLang="cs-CZ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0" y="694320"/>
            <a:ext cx="8987686" cy="205720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24866" y="4269319"/>
            <a:ext cx="8566769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níž Einstein ukázal, že </a:t>
            </a:r>
            <a:r>
              <a:rPr lang="cs-CZ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elektromagnetické</a:t>
            </a:r>
          </a:p>
          <a:p>
            <a:r>
              <a:rPr lang="cs-CZ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áření se </a:t>
            </a:r>
            <a:r>
              <a:rPr lang="cs-CZ" sz="3200" b="1" dirty="0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někdy</a:t>
            </a:r>
            <a:r>
              <a:rPr lang="cs-CZ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chová jako částice  </a:t>
            </a:r>
            <a:endParaRPr lang="cs-CZ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85972" y="298989"/>
            <a:ext cx="5740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Nejrevolučnější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z nich byla práce 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27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ChangeArrowheads="1"/>
          </p:cNvSpPr>
          <p:nvPr/>
        </p:nvSpPr>
        <p:spPr bwMode="auto">
          <a:xfrm>
            <a:off x="-4597400" y="1952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  <p:pic>
        <p:nvPicPr>
          <p:cNvPr id="2867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" y="2775994"/>
            <a:ext cx="5030788" cy="34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12"/>
          <p:cNvSpPr txBox="1">
            <a:spLocks noChangeArrowheads="1"/>
          </p:cNvSpPr>
          <p:nvPr/>
        </p:nvSpPr>
        <p:spPr bwMode="auto">
          <a:xfrm>
            <a:off x="5348065" y="2512790"/>
            <a:ext cx="3924300" cy="3816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cs typeface="Arial" panose="020B0604020202020204" pitchFamily="34" charset="0"/>
              </a:rPr>
              <a:t>Zařízení pomocí něhož </a:t>
            </a:r>
            <a:r>
              <a:rPr lang="cs-CZ" altLang="cs-CZ" sz="2400" dirty="0" err="1">
                <a:cs typeface="Arial" panose="020B0604020202020204" pitchFamily="34" charset="0"/>
              </a:rPr>
              <a:t>Lenard</a:t>
            </a:r>
            <a:r>
              <a:rPr lang="cs-CZ" altLang="cs-CZ" sz="2400" dirty="0">
                <a:cs typeface="Arial" panose="020B0604020202020204" pitchFamily="34" charset="0"/>
              </a:rPr>
              <a:t> studoval vlastnosti katodového záření </a:t>
            </a:r>
            <a:r>
              <a:rPr lang="cs-CZ" altLang="cs-CZ" sz="2400" dirty="0" smtClean="0">
                <a:cs typeface="Arial" panose="020B0604020202020204" pitchFamily="34" charset="0"/>
              </a:rPr>
              <a:t>vzniklého </a:t>
            </a:r>
            <a:r>
              <a:rPr lang="cs-CZ" altLang="cs-CZ" sz="2400" dirty="0">
                <a:cs typeface="Arial" panose="020B0604020202020204" pitchFamily="34" charset="0"/>
              </a:rPr>
              <a:t>ozařováním katody </a:t>
            </a:r>
            <a:r>
              <a:rPr lang="cs-CZ" altLang="cs-CZ" sz="2400" dirty="0">
                <a:solidFill>
                  <a:srgbClr val="0000FF"/>
                </a:solidFill>
                <a:cs typeface="Arial" panose="020B0604020202020204" pitchFamily="34" charset="0"/>
              </a:rPr>
              <a:t>U </a:t>
            </a:r>
            <a:r>
              <a:rPr lang="cs-CZ" altLang="cs-CZ" sz="2400" dirty="0">
                <a:cs typeface="Arial" panose="020B0604020202020204" pitchFamily="34" charset="0"/>
              </a:rPr>
              <a:t>ultrafialovým světlem ze zdroje </a:t>
            </a:r>
            <a:r>
              <a:rPr lang="cs-CZ" altLang="cs-CZ" sz="2400" dirty="0">
                <a:solidFill>
                  <a:srgbClr val="0000FF"/>
                </a:solidFill>
                <a:cs typeface="Arial" panose="020B0604020202020204" pitchFamily="34" charset="0"/>
              </a:rPr>
              <a:t>L</a:t>
            </a:r>
            <a:r>
              <a:rPr lang="cs-CZ" altLang="cs-CZ" sz="2400" dirty="0">
                <a:cs typeface="Arial" panose="020B0604020202020204" pitchFamily="34" charset="0"/>
              </a:rPr>
              <a:t>. Měněním napětí na elektrodě </a:t>
            </a:r>
            <a:r>
              <a:rPr lang="cs-CZ" altLang="cs-CZ" sz="2400" dirty="0">
                <a:solidFill>
                  <a:srgbClr val="0000FF"/>
                </a:solidFill>
                <a:cs typeface="Arial" panose="020B0604020202020204" pitchFamily="34" charset="0"/>
              </a:rPr>
              <a:t>E</a:t>
            </a:r>
            <a:r>
              <a:rPr lang="cs-CZ" altLang="cs-CZ" sz="2400" dirty="0">
                <a:cs typeface="Arial" panose="020B0604020202020204" pitchFamily="34" charset="0"/>
              </a:rPr>
              <a:t> </a:t>
            </a:r>
            <a:r>
              <a:rPr lang="cs-CZ" altLang="cs-CZ" sz="2400" dirty="0" err="1">
                <a:cs typeface="Arial" panose="020B0604020202020204" pitchFamily="34" charset="0"/>
              </a:rPr>
              <a:t>Lenard</a:t>
            </a:r>
            <a:r>
              <a:rPr lang="cs-CZ" altLang="cs-CZ" sz="2400" dirty="0"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cs typeface="Arial" panose="020B0604020202020204" pitchFamily="34" charset="0"/>
              </a:rPr>
              <a:t>měřil maximální energii elektronů vyražených z katody </a:t>
            </a:r>
            <a:r>
              <a:rPr lang="cs-CZ" altLang="cs-CZ" sz="2400" dirty="0">
                <a:solidFill>
                  <a:srgbClr val="0000FF"/>
                </a:solidFill>
                <a:cs typeface="Arial" panose="020B0604020202020204" pitchFamily="34" charset="0"/>
              </a:rPr>
              <a:t>U.</a:t>
            </a:r>
          </a:p>
        </p:txBody>
      </p:sp>
      <p:sp>
        <p:nvSpPr>
          <p:cNvPr id="28678" name="Text Box 13"/>
          <p:cNvSpPr txBox="1">
            <a:spLocks noChangeArrowheads="1"/>
          </p:cNvSpPr>
          <p:nvPr/>
        </p:nvSpPr>
        <p:spPr bwMode="auto">
          <a:xfrm>
            <a:off x="143101" y="243536"/>
            <a:ext cx="897413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cs typeface="Arial" panose="020B0604020202020204" pitchFamily="34" charset="0"/>
              </a:rPr>
              <a:t>Hlavní přínos Einsteina k formulaci kvantové teorie se týká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FF3300"/>
                </a:solidFill>
                <a:cs typeface="Arial" panose="020B0604020202020204" pitchFamily="34" charset="0"/>
              </a:rPr>
              <a:t>obsahu pojmu kvanta elektromagnetického záření</a:t>
            </a:r>
            <a:r>
              <a:rPr lang="cs-CZ" altLang="cs-CZ" sz="2400" b="1" dirty="0">
                <a:cs typeface="Arial" panose="020B0604020202020204" pitchFamily="34" charset="0"/>
              </a:rPr>
              <a:t>. </a:t>
            </a:r>
            <a:r>
              <a:rPr lang="cs-CZ" altLang="cs-CZ" sz="2400" dirty="0">
                <a:cs typeface="Arial" panose="020B0604020202020204" pitchFamily="34" charset="0"/>
              </a:rPr>
              <a:t>Podnětem k jeho úvahám byly výsledky měření rychlosti elektronů </a:t>
            </a:r>
            <a:r>
              <a:rPr lang="cs-CZ" altLang="cs-CZ" sz="2400" dirty="0" smtClean="0">
                <a:cs typeface="Arial" panose="020B0604020202020204" pitchFamily="34" charset="0"/>
              </a:rPr>
              <a:t>vyražených </a:t>
            </a:r>
            <a:r>
              <a:rPr lang="cs-CZ" altLang="cs-CZ" sz="2400" dirty="0">
                <a:cs typeface="Arial" panose="020B0604020202020204" pitchFamily="34" charset="0"/>
              </a:rPr>
              <a:t>elektromagnetickým zářením v ultrafialové oblasti z povrchu kovů, jež provedl</a:t>
            </a:r>
            <a:r>
              <a:rPr lang="cs-CZ" altLang="cs-CZ" sz="2400" b="1" dirty="0">
                <a:cs typeface="Arial" panose="020B0604020202020204" pitchFamily="34" charset="0"/>
              </a:rPr>
              <a:t> </a:t>
            </a:r>
            <a:r>
              <a:rPr lang="cs-CZ" altLang="cs-CZ" sz="2400" b="1" dirty="0">
                <a:solidFill>
                  <a:srgbClr val="0000FF"/>
                </a:solidFill>
                <a:cs typeface="Arial" panose="020B0604020202020204" pitchFamily="34" charset="0"/>
              </a:rPr>
              <a:t>Philip </a:t>
            </a:r>
            <a:r>
              <a:rPr lang="cs-CZ" altLang="cs-CZ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Lenard</a:t>
            </a:r>
            <a:r>
              <a:rPr lang="cs-CZ" altLang="cs-CZ" sz="2400" b="1" dirty="0">
                <a:cs typeface="Arial" panose="020B0604020202020204" pitchFamily="34" charset="0"/>
              </a:rPr>
              <a:t> v roce 1902</a:t>
            </a:r>
          </a:p>
        </p:txBody>
      </p:sp>
    </p:spTree>
    <p:extLst>
      <p:ext uri="{BB962C8B-B14F-4D97-AF65-F5344CB8AC3E}">
        <p14:creationId xmlns:p14="http://schemas.microsoft.com/office/powerpoint/2010/main" val="8260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105104" y="360660"/>
            <a:ext cx="9038896" cy="584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cs typeface="Arial" panose="020B0604020202020204" pitchFamily="34" charset="0"/>
              </a:rPr>
              <a:t>Tato měření vykazovala pozoruhodnou vlastnost: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900" b="1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cs typeface="Arial" panose="020B0604020202020204" pitchFamily="34" charset="0"/>
              </a:rPr>
              <a:t>rychlost vyletujících elektronů měla maximum, které </a:t>
            </a:r>
            <a:r>
              <a:rPr lang="cs-CZ" altLang="cs-CZ" sz="2400" b="1" dirty="0" smtClean="0">
                <a:cs typeface="Arial" panose="020B0604020202020204" pitchFamily="34" charset="0"/>
              </a:rPr>
              <a:t>nezáviselo </a:t>
            </a:r>
            <a:r>
              <a:rPr lang="cs-CZ" altLang="cs-CZ" sz="2400" b="1" dirty="0">
                <a:cs typeface="Arial" panose="020B0604020202020204" pitchFamily="34" charset="0"/>
              </a:rPr>
              <a:t>na intenzitě dopadajícího světla či vzdálenosti od zdroje, ale </a:t>
            </a:r>
            <a:r>
              <a:rPr lang="cs-CZ" altLang="cs-CZ" sz="2400" b="1" u="sng" dirty="0">
                <a:solidFill>
                  <a:srgbClr val="FF3300"/>
                </a:solidFill>
                <a:cs typeface="Arial" panose="020B0604020202020204" pitchFamily="34" charset="0"/>
              </a:rPr>
              <a:t>výhradně na jeho barvě</a:t>
            </a:r>
            <a:r>
              <a:rPr lang="cs-CZ" altLang="cs-CZ" sz="2400" b="1" dirty="0">
                <a:cs typeface="Arial" panose="020B0604020202020204" pitchFamily="34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900" b="1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cs typeface="Arial" panose="020B0604020202020204" pitchFamily="34" charset="0"/>
              </a:rPr>
              <a:t>Z hlediska Maxwellovy vlnové teorie světla byla tato </a:t>
            </a:r>
            <a:r>
              <a:rPr lang="cs-CZ" altLang="cs-CZ" sz="2400" dirty="0" smtClean="0">
                <a:cs typeface="Arial" panose="020B0604020202020204" pitchFamily="34" charset="0"/>
              </a:rPr>
              <a:t>skutečnost </a:t>
            </a:r>
            <a:r>
              <a:rPr lang="cs-CZ" altLang="cs-CZ" sz="2400" b="1" dirty="0">
                <a:solidFill>
                  <a:srgbClr val="FF3300"/>
                </a:solidFill>
                <a:cs typeface="Arial" panose="020B0604020202020204" pitchFamily="34" charset="0"/>
              </a:rPr>
              <a:t>naprosto nepochopitelná</a:t>
            </a:r>
            <a:r>
              <a:rPr lang="cs-CZ" altLang="cs-CZ" sz="2400" dirty="0">
                <a:cs typeface="Arial" panose="020B0604020202020204" pitchFamily="34" charset="0"/>
              </a:rPr>
              <a:t>, neboť v ní je množství energie koncentrované v objemu atomu, z něhož je elektron vyrážen, nepřímo úměrné čtverci vzdálenosti a </a:t>
            </a:r>
            <a:r>
              <a:rPr lang="cs-CZ" altLang="cs-CZ" sz="2400" b="1" dirty="0">
                <a:solidFill>
                  <a:srgbClr val="FF0000"/>
                </a:solidFill>
                <a:cs typeface="Arial" panose="020B0604020202020204" pitchFamily="34" charset="0"/>
              </a:rPr>
              <a:t>přímo intenzitě světla</a:t>
            </a:r>
            <a:r>
              <a:rPr lang="cs-CZ" altLang="cs-CZ" sz="2400" dirty="0">
                <a:cs typeface="Arial" panose="020B0604020202020204" pitchFamily="34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800" b="1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cs typeface="Arial" panose="020B0604020202020204" pitchFamily="34" charset="0"/>
              </a:rPr>
              <a:t>Pod určitou hodnotu intenzity </a:t>
            </a:r>
            <a:r>
              <a:rPr lang="cs-CZ" altLang="cs-CZ" sz="2400" dirty="0" smtClean="0">
                <a:cs typeface="Arial" panose="020B0604020202020204" pitchFamily="34" charset="0"/>
              </a:rPr>
              <a:t>světla </a:t>
            </a:r>
            <a:r>
              <a:rPr lang="cs-CZ" altLang="cs-CZ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nebude energie dopadající </a:t>
            </a:r>
            <a:r>
              <a:rPr lang="cs-CZ" altLang="cs-CZ" sz="2400" b="1" dirty="0">
                <a:solidFill>
                  <a:srgbClr val="FF0000"/>
                </a:solidFill>
                <a:cs typeface="Arial" panose="020B0604020202020204" pitchFamily="34" charset="0"/>
              </a:rPr>
              <a:t>do objemu atomu na vyražení </a:t>
            </a:r>
            <a:r>
              <a:rPr lang="cs-CZ" altLang="cs-CZ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elektronu </a:t>
            </a:r>
            <a:r>
              <a:rPr lang="cs-CZ" altLang="cs-CZ" sz="2400" b="1" dirty="0">
                <a:solidFill>
                  <a:srgbClr val="FF0000"/>
                </a:solidFill>
                <a:cs typeface="Arial" panose="020B0604020202020204" pitchFamily="34" charset="0"/>
              </a:rPr>
              <a:t>stačit. </a:t>
            </a:r>
            <a:endParaRPr lang="cs-CZ" altLang="cs-CZ" sz="24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12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Přesto </a:t>
            </a:r>
            <a:r>
              <a:rPr lang="cs-CZ" altLang="cs-CZ" sz="2400" b="1" dirty="0">
                <a:solidFill>
                  <a:srgbClr val="FF0000"/>
                </a:solidFill>
                <a:cs typeface="Arial" panose="020B0604020202020204" pitchFamily="34" charset="0"/>
              </a:rPr>
              <a:t>data ukazovala, že i při velmi malé intenzitě světlo elektrony vyrazí, byť četnost takových případů klesá</a:t>
            </a:r>
            <a:r>
              <a:rPr lang="cs-CZ" altLang="cs-CZ" sz="2400" b="1" dirty="0">
                <a:cs typeface="Arial" panose="020B0604020202020204" pitchFamily="34" charset="0"/>
              </a:rPr>
              <a:t>. </a:t>
            </a:r>
            <a:r>
              <a:rPr lang="cs-CZ" altLang="cs-CZ" sz="2400" dirty="0">
                <a:cs typeface="Arial" panose="020B0604020202020204" pitchFamily="34" charset="0"/>
              </a:rPr>
              <a:t>Tento experimentální fakt uvádí Einstein jako jeden z argumentů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cs typeface="Arial" panose="020B0604020202020204" pitchFamily="34" charset="0"/>
              </a:rPr>
              <a:t>pro svoji </a:t>
            </a:r>
            <a:r>
              <a:rPr lang="cs-CZ" altLang="cs-CZ" sz="2400" b="1" dirty="0">
                <a:solidFill>
                  <a:srgbClr val="0000FF"/>
                </a:solidFill>
                <a:cs typeface="Arial" panose="020B0604020202020204" pitchFamily="34" charset="0"/>
              </a:rPr>
              <a:t>revoluční myšlenku týkající se podstaty světla</a:t>
            </a:r>
            <a:r>
              <a:rPr lang="cs-CZ" altLang="cs-CZ" sz="2400" b="1" dirty="0">
                <a:cs typeface="Arial" panose="020B0604020202020204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416943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938986"/>
              </p:ext>
            </p:extLst>
          </p:nvPr>
        </p:nvGraphicFramePr>
        <p:xfrm>
          <a:off x="2028497" y="3532680"/>
          <a:ext cx="236100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" name="Equation" r:id="rId3" imgW="126835" imgH="139518" progId="Equation.DSMT4">
                  <p:embed/>
                </p:oleObj>
              </mc:Choice>
              <mc:Fallback>
                <p:oleObj name="Equation" r:id="rId3" imgW="126835" imgH="139518" progId="Equation.DSMT4">
                  <p:embed/>
                  <p:pic>
                    <p:nvPicPr>
                      <p:cNvPr id="3174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8497" y="3532680"/>
                        <a:ext cx="236100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Rectangle 10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  <p:grpSp>
        <p:nvGrpSpPr>
          <p:cNvPr id="31749" name="Group 12"/>
          <p:cNvGrpSpPr>
            <a:grpSpLocks/>
          </p:cNvGrpSpPr>
          <p:nvPr/>
        </p:nvGrpSpPr>
        <p:grpSpPr bwMode="auto">
          <a:xfrm>
            <a:off x="2426494" y="3912411"/>
            <a:ext cx="4511675" cy="647700"/>
            <a:chOff x="1852" y="754"/>
            <a:chExt cx="2842" cy="408"/>
          </a:xfrm>
        </p:grpSpPr>
        <p:graphicFrame>
          <p:nvGraphicFramePr>
            <p:cNvPr id="31754" name="Object 9"/>
            <p:cNvGraphicFramePr>
              <a:graphicFrameLocks noChangeAspect="1"/>
            </p:cNvGraphicFramePr>
            <p:nvPr/>
          </p:nvGraphicFramePr>
          <p:xfrm>
            <a:off x="1852" y="799"/>
            <a:ext cx="1209" cy="3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3" name="Equation" r:id="rId5" imgW="698197" imgH="203112" progId="Equation.DSMT4">
                    <p:embed/>
                  </p:oleObj>
                </mc:Choice>
                <mc:Fallback>
                  <p:oleObj name="Equation" r:id="rId5" imgW="698197" imgH="203112" progId="Equation.DSMT4">
                    <p:embed/>
                    <p:pic>
                      <p:nvPicPr>
                        <p:cNvPr id="31754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2" y="799"/>
                          <a:ext cx="1209" cy="348"/>
                        </a:xfrm>
                        <a:prstGeom prst="rect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755" name="AutoShape 11"/>
            <p:cNvSpPr>
              <a:spLocks noChangeArrowheads="1"/>
            </p:cNvSpPr>
            <p:nvPr/>
          </p:nvSpPr>
          <p:spPr bwMode="auto">
            <a:xfrm>
              <a:off x="3424" y="754"/>
              <a:ext cx="1270" cy="408"/>
            </a:xfrm>
            <a:prstGeom prst="wedgeRectCallout">
              <a:avLst>
                <a:gd name="adj1" fmla="val -80157"/>
                <a:gd name="adj2" fmla="val 906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b="1">
                  <a:latin typeface="Microsoft Sans Serif" panose="020B0604020202020204" pitchFamily="34" charset="0"/>
                </a:rPr>
                <a:t>Energie potřebná k vyražení z látky</a:t>
              </a:r>
            </a:p>
          </p:txBody>
        </p:sp>
      </p:grpSp>
      <p:sp>
        <p:nvSpPr>
          <p:cNvPr id="31750" name="Rectangle 13"/>
          <p:cNvSpPr>
            <a:spLocks noChangeArrowheads="1"/>
          </p:cNvSpPr>
          <p:nvPr/>
        </p:nvSpPr>
        <p:spPr bwMode="auto">
          <a:xfrm>
            <a:off x="430213" y="4659001"/>
            <a:ext cx="871378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cs typeface="Arial" panose="020B0604020202020204" pitchFamily="34" charset="0"/>
              </a:rPr>
              <a:t>Experimentální prověření tohoto vztahu, především </a:t>
            </a:r>
            <a:r>
              <a:rPr lang="cs-CZ" altLang="cs-CZ" sz="2400" dirty="0">
                <a:solidFill>
                  <a:srgbClr val="FF0000"/>
                </a:solidFill>
                <a:cs typeface="Arial" panose="020B0604020202020204" pitchFamily="34" charset="0"/>
              </a:rPr>
              <a:t>pak</a:t>
            </a:r>
            <a:r>
              <a:rPr lang="cs-CZ" altLang="cs-CZ" sz="2400" b="1" dirty="0">
                <a:solidFill>
                  <a:srgbClr val="FF0000"/>
                </a:solidFill>
                <a:cs typeface="Arial" panose="020B0604020202020204" pitchFamily="34" charset="0"/>
              </a:rPr>
              <a:t> lineární závislosti energie vyraženého elektronu na frekvenci světla</a:t>
            </a:r>
            <a:r>
              <a:rPr lang="cs-CZ" altLang="cs-CZ" sz="2400" dirty="0">
                <a:solidFill>
                  <a:srgbClr val="FF0000"/>
                </a:solidFill>
                <a:cs typeface="Arial" panose="020B0604020202020204" pitchFamily="34" charset="0"/>
              </a:rPr>
              <a:t>,</a:t>
            </a:r>
            <a:r>
              <a:rPr lang="cs-CZ" altLang="cs-CZ" sz="2400" dirty="0">
                <a:cs typeface="Arial" panose="020B0604020202020204" pitchFamily="34" charset="0"/>
              </a:rPr>
              <a:t> trvalo 10 let a bylo završena pracemi </a:t>
            </a:r>
            <a:r>
              <a:rPr lang="cs-CZ" altLang="cs-CZ" sz="2400" b="1" dirty="0">
                <a:solidFill>
                  <a:srgbClr val="2F26E2"/>
                </a:solidFill>
                <a:cs typeface="Arial" panose="020B0604020202020204" pitchFamily="34" charset="0"/>
              </a:rPr>
              <a:t>Roberta </a:t>
            </a:r>
            <a:r>
              <a:rPr lang="cs-CZ" altLang="cs-CZ" sz="2400" b="1" dirty="0" err="1">
                <a:solidFill>
                  <a:srgbClr val="2F26E2"/>
                </a:solidFill>
                <a:cs typeface="Arial" panose="020B0604020202020204" pitchFamily="34" charset="0"/>
              </a:rPr>
              <a:t>Millikana</a:t>
            </a:r>
            <a:r>
              <a:rPr lang="cs-CZ" altLang="cs-CZ" sz="2400" dirty="0">
                <a:cs typeface="Arial" panose="020B0604020202020204" pitchFamily="34" charset="0"/>
              </a:rPr>
              <a:t>, jenž nade vší pochybnost prokázal správnost toho vztahu. </a:t>
            </a:r>
          </a:p>
        </p:txBody>
      </p:sp>
      <p:sp>
        <p:nvSpPr>
          <p:cNvPr id="31751" name="Rectangle 14"/>
          <p:cNvSpPr>
            <a:spLocks noChangeArrowheads="1"/>
          </p:cNvSpPr>
          <p:nvPr/>
        </p:nvSpPr>
        <p:spPr bwMode="auto">
          <a:xfrm>
            <a:off x="443567" y="643406"/>
            <a:ext cx="8605838" cy="1938992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cs typeface="Arial" panose="020B0604020202020204" pitchFamily="34" charset="0"/>
              </a:rPr>
              <a:t>při šíření z jednoho bodu </a:t>
            </a:r>
            <a:r>
              <a:rPr lang="cs-CZ" altLang="cs-CZ" sz="2400" b="1" dirty="0">
                <a:solidFill>
                  <a:srgbClr val="FF0000"/>
                </a:solidFill>
                <a:cs typeface="Arial" panose="020B0604020202020204" pitchFamily="34" charset="0"/>
              </a:rPr>
              <a:t>se energie světelného paprsku nerozděluje na stále rostoucí prostorový objem, ale sestává se z konečného počtu prostorově lokalizovaných kvant energie</a:t>
            </a:r>
            <a:r>
              <a:rPr lang="cs-CZ" altLang="cs-CZ" sz="2400" b="1" dirty="0">
                <a:cs typeface="Arial" panose="020B0604020202020204" pitchFamily="34" charset="0"/>
              </a:rPr>
              <a:t>, </a:t>
            </a:r>
            <a:r>
              <a:rPr lang="cs-CZ" altLang="cs-CZ" sz="2400" dirty="0">
                <a:cs typeface="Arial" panose="020B0604020202020204" pitchFamily="34" charset="0"/>
              </a:rPr>
              <a:t>které se pohybují, aniž se dále dělí a mohou být také jen jako celky pohlceny</a:t>
            </a:r>
            <a:r>
              <a:rPr lang="cs-CZ" altLang="cs-CZ" sz="1800" dirty="0">
                <a:cs typeface="Arial" panose="020B0604020202020204" pitchFamily="34" charset="0"/>
              </a:rPr>
              <a:t>.  </a:t>
            </a:r>
          </a:p>
        </p:txBody>
      </p:sp>
      <p:sp>
        <p:nvSpPr>
          <p:cNvPr id="31752" name="Text Box 15"/>
          <p:cNvSpPr txBox="1">
            <a:spLocks noChangeArrowheads="1"/>
          </p:cNvSpPr>
          <p:nvPr/>
        </p:nvSpPr>
        <p:spPr bwMode="auto">
          <a:xfrm>
            <a:off x="485803" y="223101"/>
            <a:ext cx="866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cs typeface="Arial" panose="020B0604020202020204" pitchFamily="34" charset="0"/>
              </a:rPr>
              <a:t>Podle Einsteina lze tyto jevy pochopit za předpokladu, že </a:t>
            </a:r>
          </a:p>
        </p:txBody>
      </p:sp>
      <p:sp>
        <p:nvSpPr>
          <p:cNvPr id="31753" name="Rectangle 16"/>
          <p:cNvSpPr>
            <a:spLocks noChangeArrowheads="1"/>
          </p:cNvSpPr>
          <p:nvPr/>
        </p:nvSpPr>
        <p:spPr bwMode="auto">
          <a:xfrm>
            <a:off x="419703" y="2666338"/>
            <a:ext cx="868859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cs typeface="Arial" panose="020B0604020202020204" pitchFamily="34" charset="0"/>
              </a:rPr>
              <a:t>Konkrétně pro popis fotoefektu Einstein v této práci postuloval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cs typeface="Arial" panose="020B0604020202020204" pitchFamily="34" charset="0"/>
              </a:rPr>
              <a:t>pro energii elektronu vyraženého z povrchu materiálu světlem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cs typeface="Arial" panose="020B0604020202020204" pitchFamily="34" charset="0"/>
              </a:rPr>
              <a:t>o frekvenci  </a:t>
            </a:r>
            <a:r>
              <a:rPr lang="cs-CZ" altLang="cs-CZ" sz="2400" dirty="0">
                <a:solidFill>
                  <a:srgbClr val="FF3300"/>
                </a:solidFill>
                <a:cs typeface="Arial" panose="020B0604020202020204" pitchFamily="34" charset="0"/>
              </a:rPr>
              <a:t>  </a:t>
            </a:r>
            <a:r>
              <a:rPr lang="cs-CZ" altLang="cs-CZ" sz="2400" dirty="0">
                <a:cs typeface="Arial" panose="020B0604020202020204" pitchFamily="34" charset="0"/>
              </a:rPr>
              <a:t>výraz</a:t>
            </a:r>
            <a:endParaRPr lang="el-GR" altLang="cs-CZ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77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79" y="819807"/>
            <a:ext cx="8303880" cy="519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2" name="Group 4"/>
          <p:cNvGrpSpPr>
            <a:grpSpLocks/>
          </p:cNvGrpSpPr>
          <p:nvPr/>
        </p:nvGrpSpPr>
        <p:grpSpPr bwMode="auto">
          <a:xfrm>
            <a:off x="54987" y="-71848"/>
            <a:ext cx="9089013" cy="5714278"/>
            <a:chOff x="385" y="704"/>
            <a:chExt cx="5001" cy="2818"/>
          </a:xfrm>
        </p:grpSpPr>
        <p:grpSp>
          <p:nvGrpSpPr>
            <p:cNvPr id="32773" name="Group 5"/>
            <p:cNvGrpSpPr>
              <a:grpSpLocks/>
            </p:cNvGrpSpPr>
            <p:nvPr/>
          </p:nvGrpSpPr>
          <p:grpSpPr bwMode="auto">
            <a:xfrm>
              <a:off x="385" y="704"/>
              <a:ext cx="4922" cy="2811"/>
              <a:chOff x="385" y="704"/>
              <a:chExt cx="4922" cy="2811"/>
            </a:xfrm>
          </p:grpSpPr>
          <p:pic>
            <p:nvPicPr>
              <p:cNvPr id="32777" name="Picture 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3" y="766"/>
                <a:ext cx="4854" cy="27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776" name="Text Box 9"/>
              <p:cNvSpPr txBox="1">
                <a:spLocks noChangeArrowheads="1"/>
              </p:cNvSpPr>
              <p:nvPr/>
            </p:nvSpPr>
            <p:spPr bwMode="auto">
              <a:xfrm rot="-5400000">
                <a:off x="-150" y="1239"/>
                <a:ext cx="1320" cy="2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2000" b="1" dirty="0">
                    <a:latin typeface="Microsoft Sans Serif" panose="020B0604020202020204" pitchFamily="34" charset="0"/>
                  </a:rPr>
                  <a:t>kinetická energie</a:t>
                </a:r>
              </a:p>
            </p:txBody>
          </p:sp>
        </p:grpSp>
        <p:sp>
          <p:nvSpPr>
            <p:cNvPr id="32774" name="Text Box 10"/>
            <p:cNvSpPr txBox="1">
              <a:spLocks noChangeArrowheads="1"/>
            </p:cNvSpPr>
            <p:nvPr/>
          </p:nvSpPr>
          <p:spPr bwMode="auto">
            <a:xfrm>
              <a:off x="4577" y="3272"/>
              <a:ext cx="809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000" b="1" dirty="0">
                  <a:latin typeface="Microsoft Sans Serif" panose="020B0604020202020204" pitchFamily="34" charset="0"/>
                </a:rPr>
                <a:t>frekvence</a:t>
              </a:r>
            </a:p>
          </p:txBody>
        </p:sp>
      </p:grp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97095" y="5505796"/>
            <a:ext cx="8603327" cy="122320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cs typeface="Arial" panose="020B0604020202020204" pitchFamily="34" charset="0"/>
              </a:rPr>
              <a:t>Závislost maximální hodnoty kinetické energie vyražených elektronů na frekvenci dopadajícího ultrafialového záření. Z nobelovské přednášky </a:t>
            </a:r>
            <a:r>
              <a:rPr lang="cs-CZ" altLang="cs-CZ" sz="2400" b="1" dirty="0">
                <a:solidFill>
                  <a:srgbClr val="2F26E2"/>
                </a:solidFill>
                <a:cs typeface="Arial" panose="020B0604020202020204" pitchFamily="34" charset="0"/>
              </a:rPr>
              <a:t>Roberta </a:t>
            </a:r>
            <a:r>
              <a:rPr lang="cs-CZ" altLang="cs-CZ" sz="2400" b="1" dirty="0" err="1">
                <a:solidFill>
                  <a:srgbClr val="2F26E2"/>
                </a:solidFill>
                <a:cs typeface="Arial" panose="020B0604020202020204" pitchFamily="34" charset="0"/>
              </a:rPr>
              <a:t>Millikana</a:t>
            </a:r>
            <a:r>
              <a:rPr lang="cs-CZ" altLang="cs-CZ" sz="2400" b="1" dirty="0">
                <a:solidFill>
                  <a:srgbClr val="2F26E2"/>
                </a:solidFill>
                <a:cs typeface="Arial" panose="020B0604020202020204" pitchFamily="34" charset="0"/>
              </a:rPr>
              <a:t> </a:t>
            </a:r>
            <a:r>
              <a:rPr lang="cs-CZ" altLang="cs-CZ" sz="2400" dirty="0">
                <a:cs typeface="Arial" panose="020B0604020202020204" pitchFamily="34" charset="0"/>
              </a:rPr>
              <a:t>roce </a:t>
            </a:r>
            <a:r>
              <a:rPr lang="cs-CZ" altLang="cs-CZ" sz="2400" dirty="0" smtClean="0">
                <a:cs typeface="Arial" panose="020B0604020202020204" pitchFamily="34" charset="0"/>
              </a:rPr>
              <a:t>1924.</a:t>
            </a:r>
          </a:p>
        </p:txBody>
      </p:sp>
      <p:sp>
        <p:nvSpPr>
          <p:cNvPr id="2" name="Obdélník 1"/>
          <p:cNvSpPr/>
          <p:nvPr/>
        </p:nvSpPr>
        <p:spPr>
          <a:xfrm>
            <a:off x="4698758" y="2879834"/>
            <a:ext cx="1922759" cy="4047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769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3420" y="744332"/>
            <a:ext cx="8797159" cy="5976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Velmi stručná </a:t>
            </a:r>
            <a:r>
              <a:rPr lang="cs-CZ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historie světla</a:t>
            </a:r>
            <a:endParaRPr lang="cs-CZ" sz="2800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cs-CZ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cs-CZ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podstatě světla vedli spory již </a:t>
            </a:r>
            <a:r>
              <a:rPr lang="cs-CZ" sz="2400" b="1" dirty="0">
                <a:solidFill>
                  <a:srgbClr val="2F26E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starověcí Řekové</a:t>
            </a:r>
            <a:r>
              <a:rPr lang="cs-CZ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cs-CZ" sz="24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cs-CZ" sz="2400" b="1" dirty="0" err="1">
                <a:solidFill>
                  <a:srgbClr val="2F26E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Empedocles</a:t>
            </a:r>
            <a:r>
              <a:rPr lang="cs-CZ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(490-430 BC) tvrdil, že světlo je něco, </a:t>
            </a:r>
            <a:r>
              <a:rPr lang="cs-CZ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 je  </a:t>
            </a:r>
            <a:r>
              <a:rPr lang="cs-CZ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emitováno z očí a je </a:t>
            </a:r>
            <a:r>
              <a:rPr lang="cs-CZ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pohybu, pohyb </a:t>
            </a:r>
            <a:r>
              <a:rPr lang="cs-CZ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má konečnou rychlost. </a:t>
            </a:r>
            <a:endParaRPr lang="cs-CZ" sz="24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rgbClr val="2F26E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Aristoteles</a:t>
            </a:r>
            <a:r>
              <a:rPr lang="cs-CZ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naopak tvrdil, že světlo projevem přítomnosti něčeho, nikoliv pohyb.</a:t>
            </a:r>
            <a:endParaRPr lang="cs-CZ" sz="24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rgbClr val="2F26E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Kepler </a:t>
            </a:r>
            <a:r>
              <a:rPr lang="cs-CZ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počátkem 17. </a:t>
            </a:r>
            <a:r>
              <a:rPr lang="cs-CZ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století: rychlost </a:t>
            </a:r>
            <a:r>
              <a:rPr lang="cs-CZ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světla je nekonečná, protože prázdný prostor šíření světla </a:t>
            </a:r>
            <a:r>
              <a:rPr lang="cs-CZ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neklade </a:t>
            </a:r>
            <a:r>
              <a:rPr lang="cs-CZ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překážku.</a:t>
            </a:r>
            <a:endParaRPr lang="cs-CZ" sz="24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rgbClr val="2F26E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Descartes </a:t>
            </a:r>
            <a:r>
              <a:rPr lang="cs-CZ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argumentoval pro nekonečnou r</a:t>
            </a:r>
            <a:r>
              <a:rPr lang="cs-CZ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ychlost </a:t>
            </a:r>
            <a:r>
              <a:rPr lang="cs-CZ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světla tím, že pokud by byla konečná </a:t>
            </a:r>
            <a:r>
              <a:rPr lang="cs-CZ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nemohly </a:t>
            </a:r>
            <a:r>
              <a:rPr lang="cs-CZ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by </a:t>
            </a:r>
            <a:r>
              <a:rPr lang="cs-CZ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být </a:t>
            </a:r>
            <a:r>
              <a:rPr lang="cs-CZ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Slunce, Země a </a:t>
            </a:r>
            <a:r>
              <a:rPr lang="cs-CZ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Měsíc </a:t>
            </a:r>
            <a:r>
              <a:rPr lang="cs-CZ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cs-CZ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ři </a:t>
            </a:r>
            <a:r>
              <a:rPr lang="cs-CZ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zatmění Měsíce v zákrytu</a:t>
            </a:r>
            <a:r>
              <a:rPr lang="cs-CZ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Až do cca 17 století nebylo jasné</a:t>
            </a:r>
            <a:r>
              <a:rPr lang="cs-CZ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zda se světlo pohybuje konečnou rychlostí, nebo jde okamžité působení na dálku.</a:t>
            </a:r>
            <a:endParaRPr lang="cs-CZ" sz="24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88275" y="98001"/>
            <a:ext cx="8313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Světlo a elektron: částice i vlny</a:t>
            </a:r>
            <a:endParaRPr lang="cs-CZ" sz="3600" b="1" dirty="0">
              <a:solidFill>
                <a:srgbClr val="2F26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50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196056" y="88575"/>
            <a:ext cx="88931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s-CZ" altLang="cs-CZ" sz="2400" dirty="0">
                <a:cs typeface="Arial" panose="020B0604020202020204" pitchFamily="34" charset="0"/>
              </a:rPr>
              <a:t>Einstein však šel při popisu světla ještě dál. Pomocí úvah o tlaku elektromagnetického </a:t>
            </a:r>
            <a:r>
              <a:rPr lang="cs-CZ" altLang="cs-CZ" sz="2400" dirty="0" err="1" smtClean="0">
                <a:cs typeface="Arial" panose="020B0604020202020204" pitchFamily="34" charset="0"/>
              </a:rPr>
              <a:t>záení</a:t>
            </a:r>
            <a:r>
              <a:rPr lang="cs-CZ" altLang="cs-CZ" sz="2400" dirty="0" smtClean="0">
                <a:cs typeface="Arial" panose="020B0604020202020204" pitchFamily="34" charset="0"/>
              </a:rPr>
              <a:t> </a:t>
            </a:r>
            <a:r>
              <a:rPr lang="cs-CZ" altLang="cs-CZ" sz="2400" dirty="0">
                <a:cs typeface="Arial" panose="020B0604020202020204" pitchFamily="34" charset="0"/>
              </a:rPr>
              <a:t>dospěl k důležitému závěru, </a:t>
            </a:r>
            <a:r>
              <a:rPr lang="cs-CZ" altLang="cs-CZ" sz="2400" dirty="0" smtClean="0">
                <a:cs typeface="Arial" panose="020B0604020202020204" pitchFamily="34" charset="0"/>
              </a:rPr>
              <a:t>ž</a:t>
            </a:r>
            <a:r>
              <a:rPr lang="cs-CZ" altLang="cs-CZ" sz="2400" dirty="0">
                <a:cs typeface="Arial" panose="020B0604020202020204" pitchFamily="34" charset="0"/>
              </a:rPr>
              <a:t>e</a:t>
            </a:r>
          </a:p>
        </p:txBody>
      </p:sp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232568" y="969963"/>
            <a:ext cx="8820150" cy="83099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chemeClr val="bg1"/>
                </a:solidFill>
                <a:cs typeface="Arial" panose="020B0604020202020204" pitchFamily="34" charset="0"/>
              </a:rPr>
              <a:t>kvantum světla nenese jen energii, ale je i prostorově orientováno, jinými slovy, že nese i hybnost. </a:t>
            </a:r>
          </a:p>
        </p:txBody>
      </p:sp>
      <p:sp>
        <p:nvSpPr>
          <p:cNvPr id="33797" name="Rectangle 7"/>
          <p:cNvSpPr>
            <a:spLocks noChangeArrowheads="1"/>
          </p:cNvSpPr>
          <p:nvPr/>
        </p:nvSpPr>
        <p:spPr bwMode="auto">
          <a:xfrm>
            <a:off x="196056" y="2037839"/>
            <a:ext cx="90360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cs typeface="Arial" panose="020B0604020202020204" pitchFamily="34" charset="0"/>
              </a:rPr>
              <a:t>Na rozdíl od </a:t>
            </a:r>
            <a:r>
              <a:rPr lang="cs-CZ" altLang="cs-CZ" sz="2400" b="1" dirty="0">
                <a:solidFill>
                  <a:srgbClr val="FF3300"/>
                </a:solidFill>
                <a:cs typeface="Arial" panose="020B0604020202020204" pitchFamily="34" charset="0"/>
              </a:rPr>
              <a:t>speciální teorie relativity</a:t>
            </a:r>
            <a:r>
              <a:rPr lang="cs-CZ" altLang="cs-CZ" sz="2400" b="1" dirty="0">
                <a:cs typeface="Arial" panose="020B0604020202020204" pitchFamily="34" charset="0"/>
              </a:rPr>
              <a:t>, již předložil v témže roce 1905 a jež byla praktiky </a:t>
            </a:r>
            <a:r>
              <a:rPr lang="cs-CZ" altLang="cs-CZ" sz="2400" b="1" dirty="0">
                <a:solidFill>
                  <a:srgbClr val="FF3300"/>
                </a:solidFill>
                <a:cs typeface="Arial" panose="020B0604020202020204" pitchFamily="34" charset="0"/>
              </a:rPr>
              <a:t>okamžitě a všemi přijata</a:t>
            </a:r>
            <a:r>
              <a:rPr lang="cs-CZ" altLang="cs-CZ" sz="2400" b="1" dirty="0">
                <a:cs typeface="Arial" panose="020B0604020202020204" pitchFamily="34" charset="0"/>
              </a:rPr>
              <a:t>, Einsteinova </a:t>
            </a:r>
            <a:r>
              <a:rPr lang="cs-CZ" altLang="cs-CZ" sz="2400" b="1" dirty="0">
                <a:solidFill>
                  <a:srgbClr val="FF0000"/>
                </a:solidFill>
                <a:cs typeface="Arial" panose="020B0604020202020204" pitchFamily="34" charset="0"/>
              </a:rPr>
              <a:t>hypotéza kvant světla měla velmi těžký život. Trvalo skoro 20 let, </a:t>
            </a:r>
            <a:r>
              <a:rPr lang="cs-CZ" altLang="cs-CZ" sz="2400" b="1" dirty="0">
                <a:cs typeface="Arial" panose="020B0604020202020204" pitchFamily="34" charset="0"/>
              </a:rPr>
              <a:t>než fyzikální obec pod tíhou experimentálních dat přijala, že Einstein měl i v tomto případě pravdu. </a:t>
            </a:r>
            <a:endParaRPr lang="cs-CZ" altLang="cs-CZ" sz="1200" b="1" dirty="0">
              <a:cs typeface="Arial" panose="020B0604020202020204" pitchFamily="34" charset="0"/>
            </a:endParaRPr>
          </a:p>
        </p:txBody>
      </p:sp>
      <p:sp>
        <p:nvSpPr>
          <p:cNvPr id="33798" name="Rectangle 8"/>
          <p:cNvSpPr>
            <a:spLocks noChangeArrowheads="1"/>
          </p:cNvSpPr>
          <p:nvPr/>
        </p:nvSpPr>
        <p:spPr bwMode="auto">
          <a:xfrm>
            <a:off x="232568" y="4362064"/>
            <a:ext cx="91855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2F26E2"/>
                </a:solidFill>
                <a:cs typeface="Arial" panose="020B0604020202020204" pitchFamily="34" charset="0"/>
              </a:rPr>
              <a:t>Planck a </a:t>
            </a:r>
            <a:r>
              <a:rPr lang="cs-CZ" altLang="cs-CZ" sz="2400" b="1" dirty="0" err="1">
                <a:solidFill>
                  <a:srgbClr val="2F26E2"/>
                </a:solidFill>
                <a:cs typeface="Arial" panose="020B0604020202020204" pitchFamily="34" charset="0"/>
              </a:rPr>
              <a:t>Rubens</a:t>
            </a:r>
            <a:r>
              <a:rPr lang="cs-CZ" altLang="cs-CZ" sz="2400" b="1" dirty="0">
                <a:solidFill>
                  <a:srgbClr val="2F26E2"/>
                </a:solidFill>
                <a:cs typeface="Arial" panose="020B0604020202020204" pitchFamily="34" charset="0"/>
              </a:rPr>
              <a:t> </a:t>
            </a:r>
            <a:r>
              <a:rPr lang="cs-CZ" altLang="cs-CZ" sz="2400" b="1" dirty="0">
                <a:cs typeface="Arial" panose="020B0604020202020204" pitchFamily="34" charset="0"/>
              </a:rPr>
              <a:t>v dopise doporučujícím přijetí Einsteina do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cs typeface="Arial" panose="020B0604020202020204" pitchFamily="34" charset="0"/>
              </a:rPr>
              <a:t>Pruské  Akademie věd v roce 1913: </a:t>
            </a:r>
          </a:p>
        </p:txBody>
      </p:sp>
      <p:sp>
        <p:nvSpPr>
          <p:cNvPr id="33799" name="Rectangle 9"/>
          <p:cNvSpPr>
            <a:spLocks noChangeArrowheads="1"/>
          </p:cNvSpPr>
          <p:nvPr/>
        </p:nvSpPr>
        <p:spPr bwMode="auto">
          <a:xfrm>
            <a:off x="232568" y="5304187"/>
            <a:ext cx="8713787" cy="1200329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cs typeface="Arial" panose="020B0604020202020204" pitchFamily="34" charset="0"/>
              </a:rPr>
              <a:t>Skutečnost, že občas ve svých spekulacích přestřelí, jako to učinil například ve své hypotéze kvantování  světelné energie</a:t>
            </a:r>
            <a:r>
              <a:rPr lang="cs-CZ" altLang="cs-CZ" sz="2400" b="1" i="1" dirty="0">
                <a:cs typeface="Arial" panose="020B0604020202020204" pitchFamily="34" charset="0"/>
              </a:rPr>
              <a:t>, </a:t>
            </a:r>
            <a:r>
              <a:rPr lang="cs-CZ" altLang="cs-CZ" sz="2400" b="1" dirty="0">
                <a:cs typeface="Arial" panose="020B0604020202020204" pitchFamily="34" charset="0"/>
              </a:rPr>
              <a:t>by mu neměla být příliš vyčítána.  </a:t>
            </a:r>
          </a:p>
        </p:txBody>
      </p:sp>
    </p:spTree>
    <p:extLst>
      <p:ext uri="{BB962C8B-B14F-4D97-AF65-F5344CB8AC3E}">
        <p14:creationId xmlns:p14="http://schemas.microsoft.com/office/powerpoint/2010/main" val="199166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0358" y="210207"/>
            <a:ext cx="89232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Dvojí povaha fotonu v kvantových interferenčních experimentech  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15735" y="1490799"/>
            <a:ext cx="881790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uantum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eraser experiment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je interferenční experiment, který demonstruje základní rysy kvantové mechaniky včetně tzv. </a:t>
            </a:r>
            <a:r>
              <a:rPr lang="cs-CZ" sz="2400" b="1" dirty="0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propojení (</a:t>
            </a:r>
            <a:r>
              <a:rPr lang="cs-CZ" sz="2400" b="1" dirty="0" err="1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entanglement</a:t>
            </a:r>
            <a:r>
              <a:rPr lang="cs-CZ" sz="2400" b="1" dirty="0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Jde o variaci na klasický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Youngův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experiment se dvěma štěrbinami, která ukazuje, že pokud experimentální zařízení umožňuje určit, kterou štěrbinou foton prošel, </a:t>
            </a:r>
            <a:r>
              <a:rPr lang="cs-CZ" sz="2400" b="1" dirty="0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foton nemůže interferovat sám se sebou a interferenční proužky zmizí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Popis experimentu vyžaduje znalost kvantové mechaniky a tzv.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propojených stavů, které nemají klasickou analogii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546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677"/>
            <a:ext cx="8945368" cy="667932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62758" y="4645571"/>
            <a:ext cx="3714478" cy="13234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Krystal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aria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rozdělí nalétající 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foton na dva propojené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fotony 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nižšími frekvencemi. 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63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69" y="231728"/>
            <a:ext cx="8430210" cy="634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97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52" y="56449"/>
            <a:ext cx="3794234" cy="344865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286" y="56449"/>
            <a:ext cx="3605155" cy="341142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9758" y="3379270"/>
            <a:ext cx="3604765" cy="339990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53985" y="3445694"/>
            <a:ext cx="41537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Vlevo nahoře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standardní 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interferenční obraz, </a:t>
            </a:r>
            <a:r>
              <a:rPr lang="cs-CZ" sz="2400" b="1" dirty="0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nevíme, </a:t>
            </a:r>
          </a:p>
          <a:p>
            <a:r>
              <a:rPr lang="cs-CZ" sz="2400" b="1" dirty="0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kudy foton prošel.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13526" y="4676493"/>
            <a:ext cx="48878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Vpravo nahoře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bez interference, </a:t>
            </a:r>
          </a:p>
          <a:p>
            <a:r>
              <a:rPr lang="cs-CZ" sz="2400" b="1" dirty="0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víme, kudy foton prošel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89876" y="5495920"/>
            <a:ext cx="46826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Vpravo dole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interferenční obraz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bnoven, </a:t>
            </a:r>
            <a:r>
              <a:rPr lang="cs-CZ" sz="2400" b="1" dirty="0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nevíme, kudy foton </a:t>
            </a:r>
          </a:p>
          <a:p>
            <a:r>
              <a:rPr lang="cs-CZ" sz="2400" b="1" dirty="0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prošel.</a:t>
            </a:r>
          </a:p>
        </p:txBody>
      </p:sp>
    </p:spTree>
    <p:extLst>
      <p:ext uri="{BB962C8B-B14F-4D97-AF65-F5344CB8AC3E}">
        <p14:creationId xmlns:p14="http://schemas.microsoft.com/office/powerpoint/2010/main" val="284537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81" y="2028497"/>
            <a:ext cx="7581677" cy="363920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64205" y="353546"/>
            <a:ext cx="74703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Interferenční experimenty s elektrony</a:t>
            </a:r>
          </a:p>
          <a:p>
            <a:pPr algn="ctr"/>
            <a:r>
              <a:rPr lang="cs-CZ" sz="3200" b="1" dirty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3200" b="1" dirty="0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lnová povaha elektronů</a:t>
            </a:r>
            <a:endParaRPr lang="cs-CZ" sz="3200" b="1" dirty="0">
              <a:solidFill>
                <a:srgbClr val="2F26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5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55" y="1601302"/>
            <a:ext cx="6070600" cy="46228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613" y="990328"/>
            <a:ext cx="2524125" cy="542925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17497" y="574829"/>
            <a:ext cx="73324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Interferenční experimenty s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jednotlivými elektrony 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jsou v zásadě stejné, v praxi složitější.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74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ttps://2.bp.blogspot.com/-G4l8SUNlRTI/WM9-ENGdudI/AAAAAAAAE3Y/AAOoAdWIJL0un8hxx-SYvZ4xvjOx4mTCwCLcB/s640/tonomura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532" y="1862624"/>
            <a:ext cx="5838497" cy="32355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délník 2"/>
          <p:cNvSpPr/>
          <p:nvPr/>
        </p:nvSpPr>
        <p:spPr>
          <a:xfrm>
            <a:off x="283779" y="292964"/>
            <a:ext cx="84082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Vytváření interferenčního obrazce tak, že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věma štěrbinami prochází vždy jen jeden elektron </a:t>
            </a:r>
            <a:r>
              <a:rPr lang="cs-CZ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není vysvětlitelný klasickou fyzikou a </a:t>
            </a:r>
            <a:r>
              <a:rPr lang="cs-CZ" sz="2400" b="1" dirty="0" smtClean="0">
                <a:solidFill>
                  <a:srgbClr val="2F26E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demonstruje základní rys kvantové mechaniky, vlnovou povahu elektronu</a:t>
            </a:r>
            <a:r>
              <a:rPr lang="cs-CZ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cs-CZ" sz="2400" dirty="0"/>
          </a:p>
        </p:txBody>
      </p:sp>
      <p:sp>
        <p:nvSpPr>
          <p:cNvPr id="4" name="Obdélník 3"/>
          <p:cNvSpPr/>
          <p:nvPr/>
        </p:nvSpPr>
        <p:spPr>
          <a:xfrm>
            <a:off x="420413" y="5275880"/>
            <a:ext cx="83031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Demonstration</a:t>
            </a:r>
            <a:r>
              <a:rPr lang="cs-CZ" sz="2400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of</a:t>
            </a:r>
            <a:r>
              <a:rPr lang="cs-CZ" sz="2400" i="1" dirty="0">
                <a:latin typeface="Arial" panose="020B0604020202020204" pitchFamily="34" charset="0"/>
                <a:ea typeface="Times New Roman" panose="02020603050405020304" pitchFamily="18" charset="0"/>
              </a:rPr>
              <a:t> single-</a:t>
            </a:r>
            <a:r>
              <a:rPr lang="cs-CZ" sz="24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electron</a:t>
            </a:r>
            <a:r>
              <a:rPr lang="cs-CZ" sz="2400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buildup</a:t>
            </a:r>
            <a:r>
              <a:rPr lang="cs-CZ" sz="2400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of</a:t>
            </a:r>
            <a:r>
              <a:rPr lang="cs-CZ" sz="2400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an</a:t>
            </a:r>
            <a:r>
              <a:rPr lang="cs-CZ" sz="2400" i="1" dirty="0">
                <a:latin typeface="Arial" panose="020B0604020202020204" pitchFamily="34" charset="0"/>
                <a:ea typeface="Times New Roman" panose="02020603050405020304" pitchFamily="18" charset="0"/>
              </a:rPr>
              <a:t> interference </a:t>
            </a:r>
            <a:r>
              <a:rPr lang="cs-CZ" sz="24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pattern</a:t>
            </a:r>
            <a:r>
              <a:rPr lang="cs-CZ" sz="2400" i="1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cs-CZ" sz="2400" dirty="0">
                <a:latin typeface="Arial" panose="020B0604020202020204" pitchFamily="34" charset="0"/>
                <a:ea typeface="Times New Roman" panose="02020603050405020304" pitchFamily="18" charset="0"/>
              </a:rPr>
              <a:t>A. </a:t>
            </a:r>
            <a:r>
              <a:rPr lang="cs-CZ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Tonomura</a:t>
            </a:r>
            <a:r>
              <a:rPr lang="cs-CZ" sz="2400" dirty="0">
                <a:latin typeface="Arial" panose="020B0604020202020204" pitchFamily="34" charset="0"/>
                <a:ea typeface="Times New Roman" panose="02020603050405020304" pitchFamily="18" charset="0"/>
              </a:rPr>
              <a:t>, J. </a:t>
            </a:r>
            <a:r>
              <a:rPr lang="cs-CZ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Endo</a:t>
            </a:r>
            <a:r>
              <a:rPr lang="cs-CZ" sz="2400" dirty="0">
                <a:latin typeface="Arial" panose="020B0604020202020204" pitchFamily="34" charset="0"/>
                <a:ea typeface="Times New Roman" panose="02020603050405020304" pitchFamily="18" charset="0"/>
              </a:rPr>
              <a:t>, T. </a:t>
            </a:r>
            <a:r>
              <a:rPr lang="cs-CZ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Matsuda</a:t>
            </a:r>
            <a:r>
              <a:rPr lang="cs-CZ" sz="2400" dirty="0">
                <a:latin typeface="Arial" panose="020B0604020202020204" pitchFamily="34" charset="0"/>
                <a:ea typeface="Times New Roman" panose="02020603050405020304" pitchFamily="18" charset="0"/>
              </a:rPr>
              <a:t>, T. </a:t>
            </a:r>
            <a:r>
              <a:rPr lang="cs-CZ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Kawasaki</a:t>
            </a:r>
            <a:r>
              <a:rPr lang="cs-CZ" sz="2400" dirty="0">
                <a:latin typeface="Arial" panose="020B0604020202020204" pitchFamily="34" charset="0"/>
                <a:ea typeface="Times New Roman" panose="02020603050405020304" pitchFamily="18" charset="0"/>
              </a:rPr>
              <a:t>, and H. </a:t>
            </a:r>
            <a:r>
              <a:rPr lang="cs-CZ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Ezawa</a:t>
            </a:r>
            <a:r>
              <a:rPr lang="cs-CZ" sz="2400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cs-CZ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American</a:t>
            </a:r>
            <a:r>
              <a:rPr lang="cs-CZ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Journal</a:t>
            </a:r>
            <a:r>
              <a:rPr lang="cs-CZ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Physics</a:t>
            </a:r>
            <a:r>
              <a:rPr lang="cs-CZ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57</a:t>
            </a:r>
            <a:r>
              <a:rPr lang="cs-CZ" sz="2400" dirty="0">
                <a:latin typeface="Arial" panose="020B0604020202020204" pitchFamily="34" charset="0"/>
                <a:ea typeface="Times New Roman" panose="02020603050405020304" pitchFamily="18" charset="0"/>
              </a:rPr>
              <a:t>, 117 (1989)</a:t>
            </a:r>
            <a:endParaRPr lang="cs-CZ" sz="2400" dirty="0"/>
          </a:p>
        </p:txBody>
      </p:sp>
      <p:sp>
        <p:nvSpPr>
          <p:cNvPr id="5" name="Obdélník 4"/>
          <p:cNvSpPr/>
          <p:nvPr/>
        </p:nvSpPr>
        <p:spPr>
          <a:xfrm>
            <a:off x="325821" y="2357713"/>
            <a:ext cx="2711670" cy="1903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2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detegováno. 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</a:t>
            </a:r>
            <a:r>
              <a:rPr lang="cs-CZ" sz="2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100 </a:t>
            </a:r>
            <a:r>
              <a:rPr lang="cs-CZ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elektronů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</a:t>
            </a:r>
            <a:r>
              <a:rPr lang="cs-CZ" sz="2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3,000 elektronů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(d) 20,000 elektronů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cs-CZ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70,000 elektronů</a:t>
            </a:r>
          </a:p>
        </p:txBody>
      </p:sp>
    </p:spTree>
    <p:extLst>
      <p:ext uri="{BB962C8B-B14F-4D97-AF65-F5344CB8AC3E}">
        <p14:creationId xmlns:p14="http://schemas.microsoft.com/office/powerpoint/2010/main" val="183445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588" y="119828"/>
            <a:ext cx="3115431" cy="289970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098" y="2764221"/>
            <a:ext cx="5006412" cy="385729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715" y="2837794"/>
            <a:ext cx="4180446" cy="3857296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88715" y="287863"/>
            <a:ext cx="4766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Dvouštěrbinov</a:t>
            </a:r>
            <a:r>
              <a:rPr lang="cs-CZ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 </a:t>
            </a:r>
            <a:r>
              <a:rPr lang="cs-CZ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cs-CZ" sz="2400" b="1" dirty="0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jednotlivými elektrony </a:t>
            </a:r>
            <a:r>
              <a:rPr lang="cs-CZ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energii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</a:t>
            </a:r>
            <a:r>
              <a:rPr lang="cs-CZ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(vlnová délka 4,86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detegovanými</a:t>
            </a:r>
            <a:r>
              <a:rPr lang="cs-CZ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pixelovým detektorem</a:t>
            </a: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rychlým vyčítáním.</a:t>
            </a:r>
          </a:p>
          <a:p>
            <a:endParaRPr lang="cs-CZ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50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028497" y="10515"/>
            <a:ext cx="5237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Vědomí a fyzikální svět</a:t>
            </a:r>
            <a:endParaRPr lang="cs-CZ" sz="3600" b="1" dirty="0">
              <a:solidFill>
                <a:srgbClr val="2F26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79011" y="558369"/>
            <a:ext cx="873630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Všechny pojmy, které používáme pro popis jevů v přírodě, jako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sou například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motný bod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objekt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poloha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rozměr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ychlost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motnost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energie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61364" y="4090303"/>
            <a:ext cx="8989962" cy="2462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 volné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produkty našeho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vědomí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jsou odpozorované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ašimi smysly z každodenního života.</a:t>
            </a:r>
          </a:p>
          <a:p>
            <a:endParaRPr lang="cs-CZ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Právě jejich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extrapolace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 podmínek, které panují tam, kde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 sami žít nemůžeme, jako je například mikrosvět nebo zrod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esmíru,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základní pramen problémů, které máme při snaze</a:t>
            </a:r>
          </a:p>
          <a:p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ochopit zákonitost mikrosvěta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či rané etapy vývoje vesmíru.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62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626068" y="286519"/>
            <a:ext cx="551793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 </a:t>
            </a:r>
            <a:r>
              <a:rPr lang="en-US" sz="2400" b="1" dirty="0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sz="2400" b="1" dirty="0" err="1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</a:t>
            </a:r>
            <a:r>
              <a:rPr lang="en-US" sz="2400" b="1" dirty="0" err="1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</a:t>
            </a:r>
            <a:r>
              <a:rPr lang="cs-CZ" sz="2400" b="1" dirty="0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1676 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První kvantitativní měření rychlosti světla na základě závislosti doby oběhu vnitřního měsíce planety Jupiter na poloze Země při měření. Na základě tohoto pozorování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Roemer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stanovil, že světlu by trvalo 22 minut pro překonání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prů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měru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oběhu Země kolem Slunce. 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1" dirty="0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Christian </a:t>
            </a:r>
            <a:r>
              <a:rPr lang="cs-CZ" sz="2400" b="1" dirty="0" err="1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Huygens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zkombinoval tento výsledek se znalostí průměru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obeěžné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dráhy Země kolem Slunce a dostal pro odhad rychlosti světla hodnotu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220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km/s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což je jen 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26%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méně než je současná hodnota.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4" y="286519"/>
            <a:ext cx="3279228" cy="620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47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65538" y="231227"/>
            <a:ext cx="91502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Naše vědomí neumí vnímat pojmy jako je </a:t>
            </a:r>
            <a:r>
              <a:rPr lang="cs-CZ" sz="2400" b="1" dirty="0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vícerozměrný prostor </a:t>
            </a:r>
          </a:p>
          <a:p>
            <a:r>
              <a:rPr lang="cs-CZ" sz="2400" b="1" dirty="0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či vlnová funkce elektronu,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přesto tyto pojmy používáme při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popisu fyzikálních struktur a procesů.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93496" y="2858811"/>
            <a:ext cx="8812924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Základní pojem kvantové mechaniky je vlnová funkce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ψ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popisující stav dané částice a základní rozdíl od klasické 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fyziky je </a:t>
            </a:r>
            <a:r>
              <a:rPr lang="cs-CZ" sz="2400" b="1" dirty="0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 superpozice stavů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tj. skutečnost, že součet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lnových funkcí (a obecně libovolné lineární kombinace) 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</a:t>
            </a:r>
            <a:r>
              <a:rPr lang="el-GR" sz="3200" b="1" dirty="0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ψ</a:t>
            </a:r>
            <a:r>
              <a:rPr lang="cs-CZ" sz="3200" b="1" baseline="-25000" dirty="0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sz="3200" b="1" dirty="0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l-GR" sz="3200" b="1" dirty="0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ψ</a:t>
            </a:r>
            <a:r>
              <a:rPr lang="cs-CZ" sz="3200" b="1" baseline="-25000" dirty="0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</a:p>
          <a:p>
            <a:endParaRPr lang="cs-CZ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je veličina, která obsahuje informaci,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kterou nelze získat kombinací znalostí jednotlivých vlnových funkcí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Není to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edy projev neznalosti, zda je částice ve stavu </a:t>
            </a:r>
            <a:r>
              <a:rPr lang="el-GR" sz="2400" b="1" dirty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ψ</a:t>
            </a:r>
            <a:r>
              <a:rPr lang="cs-CZ" sz="2400" b="1" baseline="-25000" dirty="0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sz="2400" b="1" dirty="0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nebo</a:t>
            </a:r>
            <a:r>
              <a:rPr lang="cs-CZ" sz="2400" b="1" dirty="0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b="1" dirty="0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ψ</a:t>
            </a:r>
            <a:r>
              <a:rPr lang="cs-CZ" sz="2400" b="1" baseline="-25000" dirty="0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ale jde o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klasicky nepopsatelný stav.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65538" y="1545019"/>
            <a:ext cx="88408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Mikrosvět není zmenšenina makrosvěta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kdyby v něm platily 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klasické zákony,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žádné atomy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tedy ani námi pozorovaný 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vesmír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neexistovaly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92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ttps://upload.wikimedia.org/wikipedia/commons/thumb/9/91/Schrodingers_cat.svg/1920px-Schrodingers_cat.sv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907" y="1568280"/>
            <a:ext cx="5433067" cy="365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02" y="3683559"/>
            <a:ext cx="2378458" cy="1310899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873711" y="154406"/>
            <a:ext cx="7396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Vědomí a fyzikální realita v kvantové teorii</a:t>
            </a:r>
            <a:endParaRPr lang="cs-CZ" sz="2800" b="1" dirty="0">
              <a:solidFill>
                <a:srgbClr val="2F26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52197" y="797292"/>
            <a:ext cx="8691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Naše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eznalost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není to samé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jako lineární kombinace stavů . 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05972" y="1422040"/>
            <a:ext cx="25266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Schr</a:t>
            </a:r>
            <a:r>
              <a:rPr lang="el-G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ὃ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dingerova</a:t>
            </a:r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kočka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05972" y="2253037"/>
            <a:ext cx="2617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není současně </a:t>
            </a:r>
          </a:p>
          <a:p>
            <a:r>
              <a:rPr lang="cs-CZ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živá i mrtvá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sz="2400" b="1" dirty="0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53054" y="5267644"/>
            <a:ext cx="8212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jen nevíme, co je v krabici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tím, že jí otevřeme, kočku potenciálně nezabijeme.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57143" y="3125031"/>
            <a:ext cx="254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výraz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70085" y="4764982"/>
            <a:ext cx="2183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nesmysl.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52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704193" y="16197"/>
            <a:ext cx="7388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Běh času</a:t>
            </a:r>
            <a:endParaRPr lang="cs-CZ" sz="4000" b="1" dirty="0">
              <a:solidFill>
                <a:srgbClr val="2F26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512046" y="3824253"/>
            <a:ext cx="369844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Psychologický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Termodynamický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Kosmologický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Kauzální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Elementárních procesů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Biologický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Kvantového měření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52400" y="700773"/>
            <a:ext cx="883919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Otázka co je to čas a co určuje jeho směr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 týká mnoha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vědních oborů, </a:t>
            </a:r>
            <a:r>
              <a:rPr lang="cs-CZ" sz="2400" b="1" dirty="0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nejen fyziky, ale také filosofie, fyziologie, psychologie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dodnes na ní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není jasná odpověď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Hlavní problém spočívá v odpovědi na otázku </a:t>
            </a:r>
            <a:r>
              <a:rPr lang="cs-CZ" sz="2400" b="1" dirty="0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pochopit směr plynutí času ze základních rovnic fyziky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které jsou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invariantní při otočení směru času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(až na jednu výjimku).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86692" y="3123922"/>
            <a:ext cx="4227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Newtonova pohybová rovnice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délník 10"/>
              <p:cNvSpPr/>
              <p:nvPr/>
            </p:nvSpPr>
            <p:spPr>
              <a:xfrm>
                <a:off x="386692" y="3585587"/>
                <a:ext cx="4458144" cy="1044388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cs-CZ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800" i="1">
                          <a:latin typeface="Cambria Math" panose="02040503050406030204" pitchFamily="18" charset="0"/>
                        </a:rPr>
                        <m:t>𝑚𝑎</m:t>
                      </m:r>
                      <m:r>
                        <a:rPr lang="cs-CZ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800" i="1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(−</m:t>
                              </m:r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1" name="Obdélní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92" y="3585587"/>
                <a:ext cx="4458144" cy="10443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ovéPole 11"/>
          <p:cNvSpPr txBox="1"/>
          <p:nvPr/>
        </p:nvSpPr>
        <p:spPr>
          <a:xfrm>
            <a:off x="5512046" y="3354754"/>
            <a:ext cx="2149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Směry času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912023" y="4892490"/>
            <a:ext cx="36599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Preferovaný směr času </a:t>
            </a:r>
          </a:p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existuje v makrosvětě, </a:t>
            </a:r>
          </a:p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nikoliv v mikrosvětě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3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41738" y="639212"/>
            <a:ext cx="88497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Pavel </a:t>
            </a:r>
            <a:r>
              <a:rPr lang="cs-CZ" sz="2400" b="1" dirty="0" err="1" smtClean="0"/>
              <a:t>Krtouš</a:t>
            </a:r>
            <a:r>
              <a:rPr lang="cs-CZ" sz="2400" b="1" dirty="0" smtClean="0"/>
              <a:t> - Směr toku času 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https://www.youtube.com/watch?v=UdHl5-9vXiI&amp;t=4105s</a:t>
            </a:r>
          </a:p>
          <a:p>
            <a:endParaRPr lang="cs-CZ" sz="1200" dirty="0" smtClean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41738" y="177547"/>
            <a:ext cx="5357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Doporučuji dvě přednášky na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2" y="1626174"/>
            <a:ext cx="10056092" cy="599473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252015" y="2848303"/>
            <a:ext cx="3781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Kosmologický čas</a:t>
            </a:r>
            <a:endParaRPr lang="cs-CZ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82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94290" y="111809"/>
            <a:ext cx="88497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200" dirty="0" smtClean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Leonard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Susskind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Boltzmann and the Arrow of Time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https://www.youtube.com/watch?v=n7eW-xPEvoQ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91" y="1450427"/>
            <a:ext cx="8670818" cy="516893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49983" y="1870841"/>
            <a:ext cx="4322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Termodynamický čas</a:t>
            </a:r>
            <a:endParaRPr lang="cs-CZ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58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06105" y="797481"/>
            <a:ext cx="8395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je založen na 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druhé větě termodynamické, která určuje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přirozený směr, kterým přírodní procesy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probíhají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je-li systém ponechán sám sobě. Různé formulace.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1316" y="2113850"/>
            <a:ext cx="8809976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2400" b="1" i="0" u="none" strike="noStrike" cap="none" normalizeH="0" baseline="0" dirty="0" err="1" smtClean="0">
                <a:ln>
                  <a:noFill/>
                </a:ln>
                <a:solidFill>
                  <a:srgbClr val="2F26E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Clausiova</a:t>
            </a:r>
            <a:r>
              <a:rPr kumimoji="0" lang="cs-CZ" altLang="cs-CZ" sz="2400" b="1" i="0" u="none" strike="noStrike" cap="none" normalizeH="0" dirty="0" smtClean="0">
                <a:ln>
                  <a:noFill/>
                </a:ln>
                <a:solidFill>
                  <a:srgbClr val="2F26E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2400" b="1" i="0" u="none" strike="noStrike" cap="none" normalizeH="0" baseline="0" dirty="0" smtClean="0">
                <a:ln>
                  <a:noFill/>
                </a:ln>
                <a:solidFill>
                  <a:srgbClr val="2F26E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formulace: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24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Teplo</a:t>
            </a:r>
            <a:r>
              <a:rPr kumimoji="0" lang="cs-CZ" alt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nemůže při styku dvou těles různých teplot samovolně </a:t>
            </a:r>
            <a:endParaRPr lang="cs-CZ" alt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přecházet z tělesa chladnějšího na těleso teplejší</a:t>
            </a:r>
            <a:r>
              <a:rPr kumimoji="0" lang="cs-CZ" altLang="cs-CZ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altLang="cs-CZ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Teplo tedy nepřechází samovolně z prostředí o nižší teplotě do 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prostředí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 vyšší teplotou.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tento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přechod se v praxi nepotvrdil, 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není vyloučený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cs-CZ" altLang="cs-CZ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268072" y="158221"/>
            <a:ext cx="5093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Termodynamický směr času </a:t>
            </a:r>
            <a:endParaRPr lang="cs-CZ" sz="28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307086" y="5276981"/>
            <a:ext cx="81035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Entropie izolovaného systému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roste nebo je konstantní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ale nikdy neklesá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26688" y="4711078"/>
            <a:ext cx="8291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Entropie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charakterizuje mírou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neuspořádanost systému.</a:t>
            </a:r>
            <a:endParaRPr lang="cs-CZ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18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740976" y="210206"/>
            <a:ext cx="8671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Zakladatel statistické fyziky a otec statistické definice 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  <a:r>
              <a:rPr lang="cs-CZ" sz="2400" b="1" dirty="0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entropie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404" y="988655"/>
            <a:ext cx="5040726" cy="455170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6190581" y="625704"/>
            <a:ext cx="1702676" cy="1114096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148202" y="946615"/>
            <a:ext cx="433695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Systém složený z N částic, 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 nichž každá má </a:t>
            </a:r>
            <a:r>
              <a:rPr lang="cs-CZ" sz="2400" b="1" dirty="0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polohu </a:t>
            </a:r>
            <a:r>
              <a:rPr lang="cs-CZ" sz="2400" b="1" dirty="0" err="1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sz="2400" b="1" baseline="-25000" dirty="0" err="1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cs-CZ" sz="2400" b="1" dirty="0" smtClean="0">
              <a:solidFill>
                <a:srgbClr val="2F26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1" dirty="0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hybnost </a:t>
            </a:r>
            <a:r>
              <a:rPr lang="cs-CZ" sz="2400" b="1" dirty="0" err="1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400" b="1" baseline="-25000" dirty="0" err="1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sz="2400" b="1" baseline="-25000" dirty="0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Systém je popsán bodem </a:t>
            </a:r>
          </a:p>
          <a:p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X(t)=(</a:t>
            </a:r>
            <a:r>
              <a:rPr lang="cs-CZ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sz="2400" b="1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i,</a:t>
            </a:r>
            <a:r>
              <a:rPr lang="cs-CZ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400" b="1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6tirozměrném prostoru.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Základní představa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každému </a:t>
            </a:r>
            <a:r>
              <a:rPr lang="cs-CZ" sz="2400" b="1" dirty="0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makroskopickému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stavu odpovídá spousta </a:t>
            </a:r>
            <a:r>
              <a:rPr lang="cs-CZ" sz="2400" b="1" dirty="0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mikroskopických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stavů.</a:t>
            </a:r>
          </a:p>
          <a:p>
            <a:endParaRPr lang="cs-CZ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Veličina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W=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(M)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představuje</a:t>
            </a:r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48202" y="5624821"/>
            <a:ext cx="89957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objem prostoru </a:t>
            </a:r>
            <a:r>
              <a:rPr lang="cs-CZ" sz="2400" b="1" dirty="0" err="1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mikrostavů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odpovídající danému </a:t>
            </a:r>
            <a:r>
              <a:rPr lang="cs-CZ" sz="2400" b="1" dirty="0" err="1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makrostavu</a:t>
            </a:r>
            <a:r>
              <a:rPr lang="cs-CZ" sz="2400" b="1" dirty="0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433150" y="6114356"/>
            <a:ext cx="41040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Entropie:</a:t>
            </a: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S=k log </a:t>
            </a:r>
            <a:r>
              <a:rPr lang="el-G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(M) </a:t>
            </a:r>
          </a:p>
        </p:txBody>
      </p:sp>
    </p:spTree>
    <p:extLst>
      <p:ext uri="{BB962C8B-B14F-4D97-AF65-F5344CB8AC3E}">
        <p14:creationId xmlns:p14="http://schemas.microsoft.com/office/powerpoint/2010/main" val="30480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511" y="630622"/>
            <a:ext cx="6229556" cy="546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40" y="504496"/>
            <a:ext cx="8770346" cy="571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2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30" y="0"/>
            <a:ext cx="5333465" cy="567663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554182" y="355922"/>
            <a:ext cx="34006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Putování stavu systému v čase.</a:t>
            </a:r>
          </a:p>
          <a:p>
            <a:endParaRPr lang="cs-CZ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Velikosti ploch reprezentují objemy </a:t>
            </a: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sz="2400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 prostorů odpovídajících jednotlivým oknům </a:t>
            </a:r>
          </a:p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k=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a,b,c,d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Škála na ose y je 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ogaritmická, protože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lineárním případě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 byly rozdíly obrovské.</a:t>
            </a:r>
          </a:p>
          <a:p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40525" y="5747542"/>
            <a:ext cx="90520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Systém se v čase vyvíjí tak, že </a:t>
            </a:r>
            <a:r>
              <a:rPr lang="el-G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sz="2400" b="1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(t)) roste až do maximální </a:t>
            </a:r>
          </a:p>
          <a:p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hodnoty </a:t>
            </a:r>
            <a:r>
              <a:rPr lang="el-G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cs-CZ" sz="2400" b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sz="2400" b="1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</a:t>
            </a:r>
            <a:r>
              <a:rPr lang="cs-CZ" sz="24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odpovídající stavu termodynamické rovnováhy.</a:t>
            </a:r>
            <a:endParaRPr lang="cs-CZ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4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83627" y="693877"/>
            <a:ext cx="84871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 tooltip="Isaac Newton"/>
              </a:rPr>
              <a:t>Isaac Newton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(1643-1727) v práci </a:t>
            </a:r>
            <a:r>
              <a:rPr lang="en-US" sz="2400" b="1" i="1" dirty="0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Hypothesis of Light</a:t>
            </a:r>
            <a:r>
              <a:rPr lang="en-US" sz="2400" b="1" dirty="0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1675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tvrdil, že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světlo je proud částic hmoty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které byly emitovány ze zdroje. Jeho argument proti vlnové povaze světla se opíral o fakt, že vlny se ohýbají kolem překážek, zatímco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větlo se zdálo šířit jen přímočaře. Jev ohybu světla za překážkou, pozorovaný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Grimaldim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vysvětlil tím, že částic světla vyvolají vlnu v prostředí, jímž se šíří.</a:t>
            </a:r>
            <a:endParaRPr lang="cs-CZ" sz="2400" b="1" dirty="0" smtClean="0">
              <a:solidFill>
                <a:srgbClr val="2F26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83627" y="3480635"/>
            <a:ext cx="83767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Newton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ova teorie vysvětlila odraz světla i jeho lom, ale v druhé případě </a:t>
            </a:r>
            <a:r>
              <a:rPr lang="cs-CZ" sz="2400" b="1" dirty="0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dnešního hlediska nesprávně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Ale tak to bylo v historii fyziky často, že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správný výsledek byl poprvé vysvětlen nesprávným postupem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Částicová teorie světla přivedla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Laplaceho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 roce 1796 k  závěru, že dostatečně hmotná hvězda by nedovolilo uniknout ani světlu uniknout,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předpověděl existenci dnešních černých děr.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252012" y="0"/>
            <a:ext cx="4418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Světlo je proud částic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70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06426" y="178676"/>
            <a:ext cx="874135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Intuitivně jasné tvrzení, které je ale v případě matematicky 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rigorózního zpracování striktně řečeno nepravdivé, protože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statistické systémy se vždy po určitém čase vrátí do původního stavu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takže entropie nemůže stále růst. Tyto statistické fluktuace jsou  vlastností všech konečných systémů. </a:t>
            </a:r>
          </a:p>
          <a:p>
            <a:endParaRPr lang="cs-CZ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 našem případě krabice s plynem by to znamenalo, že po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onečné době by se všechny částice vrátily do stavu a, tj. všechny by byly jen v její dolní části a vývoj by se opakoval. </a:t>
            </a:r>
          </a:p>
          <a:p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 původního stavu by se částice vrátily také tehdy, kdybychom v kterémkoliv čase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otočili všech hybností.</a:t>
            </a:r>
          </a:p>
          <a:p>
            <a:endParaRPr lang="cs-CZ" sz="1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Proč systémy nezačínají ve stavu s velkou entropií, ale vždy s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malou, která pak roste?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může za počáteční podmínky?</a:t>
            </a:r>
          </a:p>
          <a:p>
            <a:endParaRPr lang="cs-CZ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Doba tzv. </a:t>
            </a:r>
            <a:r>
              <a:rPr lang="cs-CZ" sz="2400" b="1" dirty="0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cs-CZ" sz="2400" b="1" dirty="0" err="1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Poincarého</a:t>
            </a:r>
            <a:r>
              <a:rPr lang="cs-CZ" sz="2400" b="1" dirty="0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opakování“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je při typických počtech částic </a:t>
            </a:r>
            <a:r>
              <a:rPr lang="cs-CZ" sz="2400" b="1" dirty="0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nepředstavitelně dlouhá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takže prakticky problém co určuje směr času neexistuje,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 principiálně ano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360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46985" y="178676"/>
            <a:ext cx="76306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Otázky: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Jak souvisí termodynamický směr času s ostatními?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 je primární zdroj?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Je to rozpínání vesmíru?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41" y="2091557"/>
            <a:ext cx="8116214" cy="383292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61841" y="5693647"/>
            <a:ext cx="8613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Jak daleko do budoucnosti i minulosti lze čas extrapolovat?</a:t>
            </a:r>
          </a:p>
        </p:txBody>
      </p:sp>
    </p:spTree>
    <p:extLst>
      <p:ext uri="{BB962C8B-B14F-4D97-AF65-F5344CB8AC3E}">
        <p14:creationId xmlns:p14="http://schemas.microsoft.com/office/powerpoint/2010/main" val="334167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10054" y="896623"/>
            <a:ext cx="8665779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cs-CZ" sz="2400" b="1" u="sng" dirty="0" smtClean="0">
                <a:solidFill>
                  <a:srgbClr val="2F26E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Robert </a:t>
            </a:r>
            <a:r>
              <a:rPr lang="cs-CZ" sz="2400" b="1" u="sng" dirty="0" err="1">
                <a:solidFill>
                  <a:srgbClr val="2F26E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Hooke</a:t>
            </a:r>
            <a:r>
              <a:rPr lang="cs-CZ" sz="2400" b="1" dirty="0">
                <a:solidFill>
                  <a:srgbClr val="2F26E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(1635–1703) </a:t>
            </a:r>
            <a:r>
              <a:rPr lang="cs-CZ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vysvětlil barvy světla analogií s různě dlouhými vlny ve vodě a správně předpokládal, že vibrace jsou kolmé na směr pohybu </a:t>
            </a:r>
            <a:r>
              <a:rPr lang="cs-CZ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světla, </a:t>
            </a:r>
            <a:r>
              <a:rPr lang="cs-CZ" sz="2400" b="1" dirty="0" smtClean="0">
                <a:solidFill>
                  <a:srgbClr val="2F26E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 nevěděl čeho.</a:t>
            </a:r>
            <a:endParaRPr lang="cs-CZ" sz="2400" b="1" dirty="0" smtClean="0">
              <a:solidFill>
                <a:srgbClr val="2F26E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Aft>
                <a:spcPts val="0"/>
              </a:spcAft>
            </a:pPr>
            <a:endParaRPr lang="cs-CZ" sz="1000" b="1" dirty="0" smtClean="0">
              <a:solidFill>
                <a:srgbClr val="2F26E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cs-CZ" sz="2400" b="1" dirty="0" smtClean="0">
                <a:solidFill>
                  <a:srgbClr val="2F26E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Christian </a:t>
            </a:r>
            <a:r>
              <a:rPr lang="cs-CZ" sz="2400" b="1" dirty="0" err="1" smtClean="0">
                <a:solidFill>
                  <a:srgbClr val="2F26E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Huygens</a:t>
            </a:r>
            <a:r>
              <a:rPr lang="cs-CZ" sz="2400" b="1" dirty="0" smtClean="0">
                <a:solidFill>
                  <a:srgbClr val="2F26E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(1629–1695) </a:t>
            </a:r>
            <a:r>
              <a:rPr lang="cs-CZ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vypracoval matematickou vlnovou teorii světla, předpokládal, že světlo se šíří ze zdroje všemi v prostředí, jemuž říkal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světlonosný éter</a:t>
            </a:r>
            <a:r>
              <a:rPr lang="cs-CZ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správně předpokládal, že se </a:t>
            </a:r>
            <a:r>
              <a:rPr lang="cs-CZ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šíří pomaleji v hustém médiu</a:t>
            </a:r>
            <a:r>
              <a:rPr lang="cs-CZ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873257" y="0"/>
            <a:ext cx="3166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Světlo je vlnění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20567" y="3882360"/>
            <a:ext cx="851337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Vlnová teorie předpovídala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interferenci vln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podobně jako interferují zvukové vlny. </a:t>
            </a:r>
          </a:p>
          <a:p>
            <a:endParaRPr lang="cs-CZ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u="sng" dirty="0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Thomas Young</a:t>
            </a:r>
            <a:r>
              <a:rPr lang="cs-CZ" sz="2400" b="1" u="sng" dirty="0" smtClean="0">
                <a:solidFill>
                  <a:srgbClr val="2F2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 roce 1801 prokázal, že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světlo se chová skutečně jako vlny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správně navrhl hypotézu předpokládal, že různé barvy odpovídají různým vlnovým délkám světla.</a:t>
            </a:r>
          </a:p>
        </p:txBody>
      </p:sp>
    </p:spTree>
    <p:extLst>
      <p:ext uri="{BB962C8B-B14F-4D97-AF65-F5344CB8AC3E}">
        <p14:creationId xmlns:p14="http://schemas.microsoft.com/office/powerpoint/2010/main" val="330565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58" y="2469471"/>
            <a:ext cx="7345832" cy="3256651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814552" y="5726122"/>
            <a:ext cx="8124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Youngův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nákres interferenční obrazce vycházející z pozorování vln na vodě. 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063" y="189184"/>
            <a:ext cx="7253873" cy="2123657"/>
          </a:xfrm>
          <a:prstGeom prst="rect">
            <a:avLst/>
          </a:prstGeom>
        </p:spPr>
      </p:pic>
      <p:sp>
        <p:nvSpPr>
          <p:cNvPr id="6" name="Zaoblený obdélník 5"/>
          <p:cNvSpPr/>
          <p:nvPr/>
        </p:nvSpPr>
        <p:spPr>
          <a:xfrm>
            <a:off x="2921876" y="1776248"/>
            <a:ext cx="3142593" cy="567559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40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919" y="154380"/>
            <a:ext cx="6495392" cy="670362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381299" y="2795752"/>
            <a:ext cx="2270234" cy="397291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265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52" y="1160517"/>
            <a:ext cx="6327227" cy="527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2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0"/>
            <a:ext cx="8001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1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3954</TotalTime>
  <Words>1796</Words>
  <Application>Microsoft Office PowerPoint</Application>
  <PresentationFormat>Předvádění na obrazovce (4:3)</PresentationFormat>
  <Paragraphs>234</Paragraphs>
  <Slides>41</Slides>
  <Notes>3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50" baseType="lpstr">
      <vt:lpstr>Arial</vt:lpstr>
      <vt:lpstr>Calibri</vt:lpstr>
      <vt:lpstr>Calibri Light</vt:lpstr>
      <vt:lpstr>Cambria Math</vt:lpstr>
      <vt:lpstr>Microsoft Sans Serif</vt:lpstr>
      <vt:lpstr>Times New Roman</vt:lpstr>
      <vt:lpstr>Wingdings</vt:lpstr>
      <vt:lpstr>Motiv Office</vt:lpstr>
      <vt:lpstr>Equation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chyla@fzu.cz</dc:creator>
  <cp:lastModifiedBy>chyla@fzu.cz</cp:lastModifiedBy>
  <cp:revision>125</cp:revision>
  <dcterms:created xsi:type="dcterms:W3CDTF">2020-12-06T08:43:33Z</dcterms:created>
  <dcterms:modified xsi:type="dcterms:W3CDTF">2020-12-09T22:32:41Z</dcterms:modified>
</cp:coreProperties>
</file>