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74" r:id="rId2"/>
    <p:sldId id="259" r:id="rId3"/>
    <p:sldId id="300" r:id="rId4"/>
    <p:sldId id="289" r:id="rId5"/>
    <p:sldId id="264" r:id="rId6"/>
    <p:sldId id="265" r:id="rId7"/>
    <p:sldId id="266" r:id="rId8"/>
    <p:sldId id="298" r:id="rId9"/>
    <p:sldId id="270" r:id="rId10"/>
    <p:sldId id="271" r:id="rId11"/>
    <p:sldId id="275" r:id="rId12"/>
    <p:sldId id="276" r:id="rId13"/>
    <p:sldId id="277" r:id="rId14"/>
    <p:sldId id="291" r:id="rId15"/>
    <p:sldId id="284" r:id="rId16"/>
    <p:sldId id="282" r:id="rId17"/>
    <p:sldId id="283" r:id="rId18"/>
    <p:sldId id="286" r:id="rId19"/>
    <p:sldId id="293" r:id="rId20"/>
    <p:sldId id="302" r:id="rId21"/>
    <p:sldId id="296" r:id="rId22"/>
    <p:sldId id="301" r:id="rId23"/>
    <p:sldId id="295" r:id="rId24"/>
    <p:sldId id="297" r:id="rId25"/>
    <p:sldId id="299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AE1"/>
    <a:srgbClr val="005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4" autoAdjust="0"/>
    <p:restoredTop sz="94643" autoAdjust="0"/>
  </p:normalViewPr>
  <p:slideViewPr>
    <p:cSldViewPr snapToGrid="0" showGuides="1">
      <p:cViewPr varScale="1">
        <p:scale>
          <a:sx n="61" d="100"/>
          <a:sy n="61" d="100"/>
        </p:scale>
        <p:origin x="6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F800D-41E5-4E44-9620-D744A8EFB388}" type="datetimeFigureOut">
              <a:rPr lang="cs-CZ" smtClean="0"/>
              <a:pPr/>
              <a:t>05.11.2021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99FD4-16D7-4C88-BEE7-E0E1509FE3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367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0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85" indent="-285725" defTabSz="95400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01" indent="-228580" defTabSz="95400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61" indent="-228580" defTabSz="95400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20" indent="-228580" defTabSz="95400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81" indent="-228580" defTabSz="954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541" indent="-228580" defTabSz="954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701" indent="-228580" defTabSz="954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861" indent="-228580" defTabSz="954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DC7FD0-A603-4326-816D-D2712C2D72BD}" type="slidenum">
              <a:rPr lang="cs-CZ" altLang="cs-CZ" sz="1300" smtClean="0"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cs-CZ" altLang="cs-CZ" sz="13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690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1969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9FD4-16D7-4C88-BEE7-E0E1509FE371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919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9FD4-16D7-4C88-BEE7-E0E1509FE371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862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C49465-999D-479D-B558-69F85D1077EF}" type="slidenum">
              <a:rPr lang="cs-CZ" altLang="cs-CZ" sz="1300"/>
              <a:pPr>
                <a:spcBef>
                  <a:spcPct val="0"/>
                </a:spcBef>
              </a:pPr>
              <a:t>16</a:t>
            </a:fld>
            <a:endParaRPr lang="cs-CZ" altLang="cs-CZ" sz="1300"/>
          </a:p>
        </p:txBody>
      </p:sp>
    </p:spTree>
    <p:extLst>
      <p:ext uri="{BB962C8B-B14F-4D97-AF65-F5344CB8AC3E}">
        <p14:creationId xmlns:p14="http://schemas.microsoft.com/office/powerpoint/2010/main" val="3284240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34892-DC43-4D6C-BC93-93A7CAC5FB57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212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4-5. 11. 2021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Týden vědy, Fyzikální ústav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8BF3-FDB2-44B9-8BF4-6005550BAF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96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4-5. 11. 2021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Týden vědy, Fyzikální ústav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8BF3-FDB2-44B9-8BF4-6005550BAF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46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4-5. 11. 2021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Týden vědy, Fyzikální ústav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8BF3-FDB2-44B9-8BF4-6005550BAF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76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4-5. 11. 2021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Týden vědy, Fyzikální ústav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8BF3-FDB2-44B9-8BF4-6005550BAF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56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4-5. 11. 2021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Týden vědy, Fyzikální ústav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8BF3-FDB2-44B9-8BF4-6005550BAF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45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4-5. 11. 2021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Týden vědy, Fyzikální ústav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8BF3-FDB2-44B9-8BF4-6005550BAF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53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4-5. 11. 2021</a:t>
            </a: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Týden vědy, Fyzikální ústav 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8BF3-FDB2-44B9-8BF4-6005550BAF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864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4-5. 11. 2021</a:t>
            </a: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Týden vědy, Fyzikální ústav 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8BF3-FDB2-44B9-8BF4-6005550BAF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64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4-5. 11. 2021</a:t>
            </a: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Týden vědy, Fyzikální ústav 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8BF3-FDB2-44B9-8BF4-6005550BAF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13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4-5. 11. 2021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Týden vědy, Fyzikální ústav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8BF3-FDB2-44B9-8BF4-6005550BAF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73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4-5. 11. 2021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Týden vědy, Fyzikální ústav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8BF3-FDB2-44B9-8BF4-6005550BAF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42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4-5. 11. 2021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Týden vědy, Fyzikální ústav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8BF3-FDB2-44B9-8BF4-6005550BAF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65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76237" y="1191657"/>
            <a:ext cx="87153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>
                <a:cs typeface="Arial" pitchFamily="34" charset="0"/>
              </a:rPr>
              <a:t>Nejpozoruhodnější rys </a:t>
            </a:r>
            <a:r>
              <a:rPr lang="cs-CZ" altLang="cs-CZ" sz="2400" dirty="0">
                <a:cs typeface="Arial" pitchFamily="34" charset="0"/>
              </a:rPr>
              <a:t>současné fundamentální fyziky je stále patrnější skutečnost, že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379412" y="1946722"/>
            <a:ext cx="8569325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 smtClean="0">
                <a:solidFill>
                  <a:srgbClr val="0033CC"/>
                </a:solidFill>
                <a:cs typeface="Arial" pitchFamily="34" charset="0"/>
              </a:rPr>
              <a:t>zákonitosti </a:t>
            </a:r>
            <a:r>
              <a:rPr lang="cs-CZ" altLang="cs-CZ" sz="2800" b="1" dirty="0">
                <a:solidFill>
                  <a:srgbClr val="0033CC"/>
                </a:solidFill>
                <a:cs typeface="Arial" pitchFamily="34" charset="0"/>
              </a:rPr>
              <a:t>mikrosvěta úzce souvisí se </a:t>
            </a:r>
            <a:r>
              <a:rPr lang="cs-CZ" altLang="cs-CZ" sz="2800" b="1" dirty="0" smtClean="0">
                <a:solidFill>
                  <a:srgbClr val="0033CC"/>
                </a:solidFill>
                <a:cs typeface="Arial" pitchFamily="34" charset="0"/>
              </a:rPr>
              <a:t>vznikem </a:t>
            </a:r>
            <a:r>
              <a:rPr lang="cs-CZ" altLang="cs-CZ" sz="2800" b="1" dirty="0">
                <a:solidFill>
                  <a:srgbClr val="0033CC"/>
                </a:solidFill>
                <a:cs typeface="Arial" pitchFamily="34" charset="0"/>
              </a:rPr>
              <a:t>a </a:t>
            </a:r>
            <a:r>
              <a:rPr lang="cs-CZ" altLang="cs-CZ" sz="2800" b="1" dirty="0" smtClean="0">
                <a:solidFill>
                  <a:srgbClr val="0033CC"/>
                </a:solidFill>
                <a:cs typeface="Arial" pitchFamily="34" charset="0"/>
              </a:rPr>
              <a:t>vývojem vesmíru</a:t>
            </a:r>
            <a:r>
              <a:rPr lang="cs-CZ" altLang="cs-CZ" sz="2800" dirty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cs-CZ" altLang="cs-CZ" sz="2800" dirty="0" smtClean="0">
                <a:solidFill>
                  <a:srgbClr val="0033CC"/>
                </a:solidFill>
                <a:cs typeface="Arial" pitchFamily="34" charset="0"/>
              </a:rPr>
              <a:t>i </a:t>
            </a:r>
            <a:r>
              <a:rPr lang="cs-CZ" altLang="cs-CZ" sz="2800" b="1" dirty="0" smtClean="0">
                <a:solidFill>
                  <a:srgbClr val="0033CC"/>
                </a:solidFill>
                <a:cs typeface="Arial" pitchFamily="34" charset="0"/>
              </a:rPr>
              <a:t>jeho současným stavem.</a:t>
            </a:r>
            <a:endParaRPr lang="cs-CZ" altLang="cs-CZ" sz="2800" b="1" dirty="0">
              <a:solidFill>
                <a:srgbClr val="0033CC"/>
              </a:solidFill>
              <a:cs typeface="Arial" pitchFamily="34" charset="0"/>
            </a:endParaRP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359092" y="2922594"/>
            <a:ext cx="88201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itchFamily="34" charset="0"/>
              </a:rPr>
              <a:t>Je tomu tak proto, že pro vývoj vesmíru </a:t>
            </a:r>
            <a:r>
              <a:rPr lang="cs-CZ" altLang="cs-CZ" sz="2400" dirty="0" smtClean="0">
                <a:cs typeface="Arial" pitchFamily="34" charset="0"/>
              </a:rPr>
              <a:t>po </a:t>
            </a:r>
            <a:r>
              <a:rPr lang="en-GB" altLang="cs-CZ" sz="2400" dirty="0" err="1">
                <a:cs typeface="Arial" pitchFamily="34" charset="0"/>
              </a:rPr>
              <a:t>ve</a:t>
            </a:r>
            <a:r>
              <a:rPr lang="cs-CZ" altLang="cs-CZ" sz="2400" dirty="0" err="1">
                <a:cs typeface="Arial" pitchFamily="34" charset="0"/>
              </a:rPr>
              <a:t>lkém</a:t>
            </a:r>
            <a:r>
              <a:rPr lang="cs-CZ" altLang="cs-CZ" sz="2400" dirty="0">
                <a:cs typeface="Arial" pitchFamily="34" charset="0"/>
              </a:rPr>
              <a:t> třesku byly rozhodující</a:t>
            </a:r>
            <a:r>
              <a:rPr lang="cs-CZ" altLang="cs-CZ" sz="2400" b="1" dirty="0">
                <a:cs typeface="Arial" pitchFamily="34" charset="0"/>
              </a:rPr>
              <a:t> </a:t>
            </a:r>
            <a:r>
              <a:rPr lang="cs-CZ" altLang="cs-CZ" sz="2400" b="1" dirty="0">
                <a:solidFill>
                  <a:srgbClr val="FF3300"/>
                </a:solidFill>
                <a:cs typeface="Arial" pitchFamily="34" charset="0"/>
              </a:rPr>
              <a:t>struktury a zákonitosti</a:t>
            </a:r>
            <a:r>
              <a:rPr lang="cs-CZ" altLang="cs-CZ" sz="2400" dirty="0">
                <a:cs typeface="Arial" pitchFamily="34" charset="0"/>
              </a:rPr>
              <a:t>, </a:t>
            </a:r>
            <a:r>
              <a:rPr lang="cs-CZ" altLang="cs-CZ" sz="2400" dirty="0" smtClean="0">
                <a:cs typeface="Arial" pitchFamily="34" charset="0"/>
              </a:rPr>
              <a:t>jež </a:t>
            </a:r>
            <a:r>
              <a:rPr lang="cs-CZ" altLang="cs-CZ" sz="2400" dirty="0">
                <a:cs typeface="Arial" pitchFamily="34" charset="0"/>
              </a:rPr>
              <a:t>zkoumá fyzika částic. </a:t>
            </a:r>
            <a:endParaRPr lang="en-GB" altLang="cs-CZ" sz="2400" dirty="0">
              <a:cs typeface="Arial" pitchFamily="34" charset="0"/>
            </a:endParaRP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323850" y="5241705"/>
            <a:ext cx="88201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 smtClean="0">
                <a:cs typeface="Arial" pitchFamily="34" charset="0"/>
              </a:rPr>
              <a:t>Ale</a:t>
            </a:r>
            <a:r>
              <a:rPr lang="cs-CZ" altLang="cs-CZ" sz="2400" dirty="0" smtClean="0">
                <a:cs typeface="Arial" pitchFamily="34" charset="0"/>
              </a:rPr>
              <a:t> platí </a:t>
            </a:r>
            <a:r>
              <a:rPr lang="cs-CZ" altLang="cs-CZ" sz="2400" dirty="0">
                <a:cs typeface="Arial" pitchFamily="34" charset="0"/>
              </a:rPr>
              <a:t>i </a:t>
            </a:r>
            <a:r>
              <a:rPr lang="en-US" altLang="cs-CZ" sz="2400" dirty="0" err="1">
                <a:cs typeface="Arial" pitchFamily="34" charset="0"/>
              </a:rPr>
              <a:t>na</a:t>
            </a:r>
            <a:r>
              <a:rPr lang="cs-CZ" altLang="cs-CZ" sz="2400" dirty="0">
                <a:cs typeface="Arial" pitchFamily="34" charset="0"/>
              </a:rPr>
              <a:t>opak: z vesmíru k nám, tak jako již mnohokrát v minulosti, může přiletět objekt, jenž bude</a:t>
            </a:r>
            <a:r>
              <a:rPr lang="cs-CZ" altLang="cs-CZ" sz="2400" b="1" dirty="0">
                <a:cs typeface="Arial" pitchFamily="34" charset="0"/>
              </a:rPr>
              <a:t> </a:t>
            </a:r>
            <a:r>
              <a:rPr lang="cs-CZ" altLang="cs-CZ" sz="2400" b="1" dirty="0">
                <a:solidFill>
                  <a:srgbClr val="FF0000"/>
                </a:solidFill>
                <a:cs typeface="Arial" pitchFamily="34" charset="0"/>
              </a:rPr>
              <a:t>klíčem k hlubšímu pochopení zákonitostí mikrosvěta.</a:t>
            </a:r>
          </a:p>
        </p:txBody>
      </p:sp>
      <p:sp>
        <p:nvSpPr>
          <p:cNvPr id="5129" name="TextovéPole 1"/>
          <p:cNvSpPr txBox="1">
            <a:spLocks noChangeArrowheads="1"/>
          </p:cNvSpPr>
          <p:nvPr/>
        </p:nvSpPr>
        <p:spPr bwMode="auto">
          <a:xfrm>
            <a:off x="428306" y="3977202"/>
            <a:ext cx="8448675" cy="1200329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cs-CZ" altLang="cs-CZ" sz="2400" dirty="0">
                <a:latin typeface="Arial" pitchFamily="34" charset="0"/>
                <a:cs typeface="Arial" pitchFamily="34" charset="0"/>
              </a:rPr>
              <a:t>Ústřední problémy moderní kosmologie, </a:t>
            </a:r>
            <a:r>
              <a:rPr lang="cs-CZ" alt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podstata temné </a:t>
            </a:r>
          </a:p>
          <a:p>
            <a:r>
              <a:rPr lang="cs-CZ" alt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hmoty a temné energie 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jsou současně problémy </a:t>
            </a:r>
            <a:r>
              <a:rPr lang="cs-CZ" altLang="cs-CZ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kvantové fyziky mikrosvěta</a:t>
            </a:r>
            <a:r>
              <a:rPr lang="cs-CZ" altLang="cs-CZ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cs-CZ" altLang="cs-CZ" sz="2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4-5. 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1</a:t>
            </a:fld>
            <a:endParaRPr lang="cs-CZ" altLang="cs-CZ"/>
          </a:p>
        </p:txBody>
      </p:sp>
      <p:sp>
        <p:nvSpPr>
          <p:cNvPr id="10" name="TextovéPole 1"/>
          <p:cNvSpPr txBox="1">
            <a:spLocks noChangeArrowheads="1"/>
          </p:cNvSpPr>
          <p:nvPr/>
        </p:nvSpPr>
        <p:spPr bwMode="auto">
          <a:xfrm>
            <a:off x="421355" y="81980"/>
            <a:ext cx="8569325" cy="646331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cs-CZ" altLang="cs-CZ" sz="3600" b="1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Od mikrosvěta do makrosvěta</a:t>
            </a:r>
            <a:endParaRPr lang="cs-CZ" altLang="cs-CZ" sz="2000" b="1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261722" y="836264"/>
            <a:ext cx="3540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Jiří Chýla, Fyzikální ústav AV ČR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0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99982" y="1611695"/>
            <a:ext cx="8713788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Blip>
                <a:blip r:embed="rId3"/>
              </a:buBlip>
            </a:pPr>
            <a:r>
              <a:rPr lang="cs-CZ" altLang="cs-CZ" sz="2800" b="1" dirty="0">
                <a:solidFill>
                  <a:srgbClr val="0033CC"/>
                </a:solidFill>
              </a:rPr>
              <a:t> </a:t>
            </a:r>
            <a:r>
              <a:rPr lang="cs-CZ" altLang="cs-CZ" sz="2800" dirty="0"/>
              <a:t>Kvarky a leptony </a:t>
            </a:r>
            <a:r>
              <a:rPr lang="cs-CZ" altLang="cs-CZ" sz="2800" b="1" dirty="0">
                <a:solidFill>
                  <a:srgbClr val="FF0000"/>
                </a:solidFill>
              </a:rPr>
              <a:t>nejsou základní cihly</a:t>
            </a:r>
            <a:r>
              <a:rPr lang="cs-CZ" altLang="cs-CZ" sz="2800" dirty="0">
                <a:solidFill>
                  <a:srgbClr val="FF0000"/>
                </a:solidFill>
              </a:rPr>
              <a:t> </a:t>
            </a:r>
            <a:r>
              <a:rPr lang="cs-CZ" altLang="cs-CZ" sz="2800" dirty="0" smtClean="0"/>
              <a:t>hmoty</a:t>
            </a:r>
          </a:p>
          <a:p>
            <a:pPr eaLnBrk="1" hangingPunct="1"/>
            <a:endParaRPr lang="cs-CZ" altLang="cs-CZ" sz="1000" dirty="0"/>
          </a:p>
          <a:p>
            <a:pPr eaLnBrk="1" hangingPunct="1">
              <a:buFontTx/>
              <a:buBlip>
                <a:blip r:embed="rId3"/>
              </a:buBlip>
            </a:pPr>
            <a:r>
              <a:rPr lang="cs-CZ" altLang="cs-CZ" sz="2800" dirty="0"/>
              <a:t> Kvarky a leptony </a:t>
            </a:r>
            <a:r>
              <a:rPr lang="cs-CZ" altLang="cs-CZ" sz="2800" b="1" dirty="0">
                <a:solidFill>
                  <a:srgbClr val="FF0000"/>
                </a:solidFill>
              </a:rPr>
              <a:t>nejsou zásadně </a:t>
            </a:r>
            <a:r>
              <a:rPr lang="cs-CZ" altLang="cs-CZ" sz="2800" b="1" dirty="0" smtClean="0">
                <a:solidFill>
                  <a:srgbClr val="FF0000"/>
                </a:solidFill>
              </a:rPr>
              <a:t>odlišné</a:t>
            </a:r>
          </a:p>
          <a:p>
            <a:pPr eaLnBrk="1" hangingPunct="1"/>
            <a:endParaRPr lang="cs-CZ" altLang="cs-CZ" sz="1000" b="1" dirty="0">
              <a:solidFill>
                <a:srgbClr val="FF0000"/>
              </a:solidFill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cs-CZ" altLang="cs-CZ" sz="2800" dirty="0"/>
              <a:t> Ke každé částici </a:t>
            </a:r>
            <a:r>
              <a:rPr lang="cs-CZ" altLang="cs-CZ" sz="2800" dirty="0" err="1"/>
              <a:t>standarního</a:t>
            </a:r>
            <a:r>
              <a:rPr lang="cs-CZ" altLang="cs-CZ" sz="2800" dirty="0"/>
              <a:t> modelu </a:t>
            </a:r>
            <a:r>
              <a:rPr lang="cs-CZ" altLang="cs-CZ" sz="2800" dirty="0">
                <a:solidFill>
                  <a:srgbClr val="FF0000"/>
                </a:solidFill>
              </a:rPr>
              <a:t>existuje </a:t>
            </a:r>
            <a:r>
              <a:rPr lang="cs-CZ" altLang="cs-CZ" sz="2800" dirty="0" err="1" smtClean="0">
                <a:solidFill>
                  <a:srgbClr val="FF0000"/>
                </a:solidFill>
              </a:rPr>
              <a:t>tzv</a:t>
            </a:r>
            <a:endParaRPr lang="cs-CZ" altLang="cs-CZ" sz="2800" dirty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z="2800" dirty="0">
                <a:solidFill>
                  <a:srgbClr val="FF0000"/>
                </a:solidFill>
              </a:rPr>
              <a:t>    </a:t>
            </a:r>
            <a:r>
              <a:rPr lang="cs-CZ" altLang="cs-CZ" sz="2800" b="1" dirty="0" err="1" smtClean="0">
                <a:solidFill>
                  <a:srgbClr val="FF0000"/>
                </a:solidFill>
              </a:rPr>
              <a:t>supersymetrický</a:t>
            </a:r>
            <a:r>
              <a:rPr lang="cs-CZ" altLang="cs-CZ" sz="2800" b="1" dirty="0" smtClean="0">
                <a:solidFill>
                  <a:srgbClr val="FF0000"/>
                </a:solidFill>
              </a:rPr>
              <a:t> partner </a:t>
            </a:r>
            <a:r>
              <a:rPr lang="cs-CZ" altLang="cs-CZ" sz="2800" dirty="0" smtClean="0">
                <a:solidFill>
                  <a:srgbClr val="FF0000"/>
                </a:solidFill>
              </a:rPr>
              <a:t>se spinem o ½ menším </a:t>
            </a:r>
          </a:p>
          <a:p>
            <a:pPr eaLnBrk="1" hangingPunct="1"/>
            <a:endParaRPr lang="cs-CZ" altLang="cs-CZ" sz="1000" b="1" dirty="0">
              <a:solidFill>
                <a:srgbClr val="FF0000"/>
              </a:solidFill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cs-CZ" altLang="cs-CZ" sz="2800" dirty="0"/>
              <a:t> Základními objekty mikrosvěta nejsou </a:t>
            </a:r>
            <a:r>
              <a:rPr lang="cs-CZ" altLang="cs-CZ" sz="2800" b="1" dirty="0">
                <a:solidFill>
                  <a:srgbClr val="FF0000"/>
                </a:solidFill>
              </a:rPr>
              <a:t>částice,</a:t>
            </a:r>
          </a:p>
          <a:p>
            <a:pPr eaLnBrk="1" hangingPunct="1"/>
            <a:r>
              <a:rPr lang="cs-CZ" altLang="cs-CZ" sz="2800" b="1" dirty="0">
                <a:solidFill>
                  <a:srgbClr val="FF0000"/>
                </a:solidFill>
              </a:rPr>
              <a:t>    ale </a:t>
            </a:r>
            <a:r>
              <a:rPr lang="cs-CZ" altLang="cs-CZ" sz="2800" b="1" dirty="0" smtClean="0">
                <a:solidFill>
                  <a:srgbClr val="FF0000"/>
                </a:solidFill>
              </a:rPr>
              <a:t>struny</a:t>
            </a:r>
          </a:p>
          <a:p>
            <a:pPr eaLnBrk="1" hangingPunct="1"/>
            <a:endParaRPr lang="cs-CZ" altLang="cs-CZ" sz="1000" b="1" dirty="0">
              <a:solidFill>
                <a:srgbClr val="FF0000"/>
              </a:solidFill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cs-CZ" altLang="cs-CZ" sz="2800" dirty="0"/>
              <a:t> Fyzikální zákony „žijí“ ve </a:t>
            </a:r>
            <a:r>
              <a:rPr lang="cs-CZ" altLang="cs-CZ" sz="2800" b="1" dirty="0">
                <a:solidFill>
                  <a:srgbClr val="FF0000"/>
                </a:solidFill>
              </a:rPr>
              <a:t>více prostorových </a:t>
            </a:r>
          </a:p>
          <a:p>
            <a:pPr eaLnBrk="1" hangingPunct="1"/>
            <a:r>
              <a:rPr lang="cs-CZ" altLang="cs-CZ" sz="2800" b="1" dirty="0">
                <a:solidFill>
                  <a:srgbClr val="FF0000"/>
                </a:solidFill>
              </a:rPr>
              <a:t>    rozměrech </a:t>
            </a:r>
          </a:p>
          <a:p>
            <a:pPr eaLnBrk="1" hangingPunct="1"/>
            <a:endParaRPr lang="cs-CZ" altLang="cs-CZ" sz="8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93651" y="371482"/>
            <a:ext cx="7921699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3200" b="1" dirty="0">
                <a:solidFill>
                  <a:srgbClr val="0033CC"/>
                </a:solidFill>
              </a:rPr>
              <a:t>Za hranicemi </a:t>
            </a:r>
            <a:r>
              <a:rPr lang="cs-CZ" altLang="cs-CZ" sz="3200" b="1" dirty="0" smtClean="0">
                <a:solidFill>
                  <a:srgbClr val="0033CC"/>
                </a:solidFill>
              </a:rPr>
              <a:t>standardního </a:t>
            </a:r>
            <a:r>
              <a:rPr lang="cs-CZ" altLang="cs-CZ" sz="3200" b="1" dirty="0">
                <a:solidFill>
                  <a:srgbClr val="0033CC"/>
                </a:solidFill>
              </a:rPr>
              <a:t>modelu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463985" y="1164508"/>
            <a:ext cx="77652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/>
              <a:t>Pět základních směrů, jak standardní model rozšiřovat:</a:t>
            </a:r>
            <a:endParaRPr lang="cs-CZ" alt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4-5. 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  <p:sp>
        <p:nvSpPr>
          <p:cNvPr id="5" name="Obdélník 4"/>
          <p:cNvSpPr/>
          <p:nvPr/>
        </p:nvSpPr>
        <p:spPr>
          <a:xfrm>
            <a:off x="378371" y="2890345"/>
            <a:ext cx="8481849" cy="830317"/>
          </a:xfrm>
          <a:prstGeom prst="rect">
            <a:avLst/>
          </a:prstGeom>
          <a:noFill/>
          <a:ln w="38100">
            <a:solidFill>
              <a:srgbClr val="005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14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63011" y="199279"/>
            <a:ext cx="6305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Temná hmota ve vesmíru</a:t>
            </a:r>
            <a:endParaRPr lang="cs-CZ" sz="4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1521" y="907165"/>
            <a:ext cx="8528297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anose="020B0604020202020204" pitchFamily="34" charset="0"/>
              </a:rPr>
              <a:t>Již od 30. let 20. století astronomové získávali svědectví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anose="020B0604020202020204" pitchFamily="34" charset="0"/>
              </a:rPr>
              <a:t>o tom, že </a:t>
            </a:r>
            <a:r>
              <a:rPr lang="cs-CZ" altLang="cs-CZ" sz="2400" b="1" dirty="0">
                <a:solidFill>
                  <a:srgbClr val="FF3300"/>
                </a:solidFill>
                <a:cs typeface="Arial" panose="020B0604020202020204" pitchFamily="34" charset="0"/>
              </a:rPr>
              <a:t>ve vesmíru je více hmotnosti, než </a:t>
            </a:r>
            <a:r>
              <a:rPr lang="cs-CZ" altLang="cs-CZ" sz="2400" b="1" dirty="0" smtClean="0">
                <a:solidFill>
                  <a:srgbClr val="FF3300"/>
                </a:solidFill>
                <a:cs typeface="Arial" panose="020B0604020202020204" pitchFamily="34" charset="0"/>
              </a:rPr>
              <a:t>kolik jí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FF3300"/>
                </a:solidFill>
                <a:cs typeface="Arial" panose="020B0604020202020204" pitchFamily="34" charset="0"/>
              </a:rPr>
              <a:t>p</a:t>
            </a:r>
            <a:r>
              <a:rPr lang="cs-CZ" altLang="cs-CZ" sz="2400" b="1" dirty="0" smtClean="0">
                <a:solidFill>
                  <a:srgbClr val="FF3300"/>
                </a:solidFill>
                <a:cs typeface="Arial" panose="020B0604020202020204" pitchFamily="34" charset="0"/>
              </a:rPr>
              <a:t>ozorujeme</a:t>
            </a:r>
            <a:r>
              <a:rPr lang="cs-CZ" altLang="cs-CZ" sz="2400" dirty="0" smtClean="0">
                <a:cs typeface="Arial" panose="020B0604020202020204" pitchFamily="34" charset="0"/>
              </a:rPr>
              <a:t> a že tedy </a:t>
            </a:r>
            <a:r>
              <a:rPr lang="cs-CZ" altLang="cs-CZ" sz="2400" b="1" u="sng" dirty="0" smtClean="0">
                <a:solidFill>
                  <a:srgbClr val="00CC00"/>
                </a:solidFill>
                <a:cs typeface="Arial" panose="020B0604020202020204" pitchFamily="34" charset="0"/>
              </a:rPr>
              <a:t>pravděpodobně</a:t>
            </a:r>
            <a:r>
              <a:rPr lang="cs-CZ" altLang="cs-CZ" sz="2400" dirty="0" smtClean="0">
                <a:cs typeface="Arial" panose="020B0604020202020204" pitchFamily="34" charset="0"/>
              </a:rPr>
              <a:t> existují i jiné částice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>
                <a:cs typeface="Arial" panose="020B0604020202020204" pitchFamily="34" charset="0"/>
              </a:rPr>
              <a:t>než ty, které tehdy znali, i ty, které známe dnes, tj.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000" dirty="0" smtClean="0"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2400" dirty="0" smtClean="0">
                <a:cs typeface="Arial" panose="020B0604020202020204" pitchFamily="34" charset="0"/>
              </a:rPr>
              <a:t>protony, neutrony a jim podobné tzv. baryony 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2400" dirty="0" smtClean="0">
                <a:cs typeface="Arial" panose="020B0604020202020204" pitchFamily="34" charset="0"/>
              </a:rPr>
              <a:t>piony a jim podobné mezony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2400" dirty="0">
                <a:cs typeface="Arial" panose="020B0604020202020204" pitchFamily="34" charset="0"/>
              </a:rPr>
              <a:t>e</a:t>
            </a:r>
            <a:r>
              <a:rPr lang="cs-CZ" altLang="cs-CZ" sz="2400" dirty="0" smtClean="0">
                <a:cs typeface="Arial" panose="020B0604020202020204" pitchFamily="34" charset="0"/>
              </a:rPr>
              <a:t>lektrony a jim podobné leptony (např. </a:t>
            </a:r>
            <a:r>
              <a:rPr lang="cs-CZ" altLang="cs-CZ" sz="2400" dirty="0" err="1" smtClean="0">
                <a:cs typeface="Arial" panose="020B0604020202020204" pitchFamily="34" charset="0"/>
              </a:rPr>
              <a:t>miony</a:t>
            </a:r>
            <a:r>
              <a:rPr lang="cs-CZ" altLang="cs-CZ" sz="2400" dirty="0" smtClean="0">
                <a:cs typeface="Arial" panose="020B0604020202020204" pitchFamily="34" charset="0"/>
              </a:rPr>
              <a:t>)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2400" dirty="0">
                <a:cs typeface="Arial" panose="020B0604020202020204" pitchFamily="34" charset="0"/>
              </a:rPr>
              <a:t>f</a:t>
            </a:r>
            <a:r>
              <a:rPr lang="cs-CZ" altLang="cs-CZ" sz="2400" dirty="0" smtClean="0">
                <a:cs typeface="Arial" panose="020B0604020202020204" pitchFamily="34" charset="0"/>
              </a:rPr>
              <a:t>otony a další nosiče sil</a:t>
            </a:r>
            <a:endParaRPr lang="cs-CZ" altLang="cs-CZ" sz="2400" dirty="0"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3440" y="4214080"/>
            <a:ext cx="89514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Hledání těchto hypotetických částic, resp. vysvětlení nesouhlasu pozorování s předpovědí kosmologického modelu opírajícího se jen o známé částice a síly, je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ústředním problémem dnešní kosmologie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Jeho vyřešení je pravděpodobně úzce spjato s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hledáním fyziky za standardním modelem.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4-5. 11. 2021</a:t>
            </a: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867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3199654" y="123152"/>
            <a:ext cx="606710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cs-CZ" altLang="cs-CZ" sz="2400" b="1" u="sng" dirty="0">
                <a:solidFill>
                  <a:srgbClr val="006600"/>
                </a:solidFill>
                <a:cs typeface="Arial" panose="020B0604020202020204" pitchFamily="34" charset="0"/>
              </a:rPr>
              <a:t>1934</a:t>
            </a:r>
            <a:r>
              <a:rPr lang="cs-CZ" altLang="cs-CZ" sz="2400" dirty="0">
                <a:cs typeface="Arial" panose="020B0604020202020204" pitchFamily="34" charset="0"/>
              </a:rPr>
              <a:t>: </a:t>
            </a:r>
            <a:r>
              <a:rPr lang="cs-CZ" altLang="cs-CZ" sz="2400" b="1" dirty="0" smtClean="0">
                <a:solidFill>
                  <a:srgbClr val="0033CC"/>
                </a:solidFill>
                <a:cs typeface="Arial" panose="020B0604020202020204" pitchFamily="34" charset="0"/>
              </a:rPr>
              <a:t>Fritz</a:t>
            </a:r>
            <a:r>
              <a:rPr lang="cs-CZ" altLang="cs-CZ" sz="2400" dirty="0" smtClean="0">
                <a:cs typeface="Arial" panose="020B0604020202020204" pitchFamily="34" charset="0"/>
              </a:rPr>
              <a:t> </a:t>
            </a:r>
            <a:r>
              <a:rPr lang="cs-CZ" altLang="cs-CZ" sz="2400" b="1" dirty="0" err="1" smtClean="0">
                <a:solidFill>
                  <a:srgbClr val="0033CC"/>
                </a:solidFill>
                <a:cs typeface="Arial" panose="020B0604020202020204" pitchFamily="34" charset="0"/>
              </a:rPr>
              <a:t>Zwicky</a:t>
            </a:r>
            <a:r>
              <a:rPr lang="cs-CZ" altLang="cs-CZ" sz="2400" b="1" dirty="0" smtClean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cs-CZ" altLang="cs-CZ" sz="2400" dirty="0" smtClean="0">
                <a:cs typeface="Arial" panose="020B0604020202020204" pitchFamily="34" charset="0"/>
              </a:rPr>
              <a:t>(švýcarský</a:t>
            </a:r>
            <a:r>
              <a:rPr lang="cs-CZ" altLang="cs-CZ" sz="2400" dirty="0">
                <a:cs typeface="Arial" panose="020B0604020202020204" pitchFamily="34" charset="0"/>
              </a:rPr>
              <a:t> </a:t>
            </a:r>
            <a:r>
              <a:rPr lang="cs-CZ" altLang="cs-CZ" sz="2400" dirty="0" smtClean="0">
                <a:cs typeface="Arial" panose="020B0604020202020204" pitchFamily="34" charset="0"/>
              </a:rPr>
              <a:t>astronom,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2400" dirty="0">
                <a:cs typeface="Arial" panose="020B0604020202020204" pitchFamily="34" charset="0"/>
              </a:rPr>
              <a:t>j</a:t>
            </a:r>
            <a:r>
              <a:rPr lang="cs-CZ" altLang="cs-CZ" sz="2400" dirty="0" smtClean="0">
                <a:cs typeface="Arial" panose="020B0604020202020204" pitchFamily="34" charset="0"/>
              </a:rPr>
              <a:t>ehož matka byla Češka):</a:t>
            </a:r>
            <a:r>
              <a:rPr lang="cs-CZ" altLang="cs-CZ" sz="2400" b="1" dirty="0" smtClean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cs-CZ" altLang="cs-CZ" sz="2400" dirty="0">
                <a:cs typeface="Arial" panose="020B0604020202020204" pitchFamily="34" charset="0"/>
              </a:rPr>
              <a:t>v galaxiích musí být </a:t>
            </a:r>
            <a:r>
              <a:rPr lang="cs-CZ" altLang="cs-CZ" sz="2400" b="1" dirty="0">
                <a:solidFill>
                  <a:srgbClr val="FF3300"/>
                </a:solidFill>
                <a:cs typeface="Arial" panose="020B0604020202020204" pitchFamily="34" charset="0"/>
              </a:rPr>
              <a:t>temná </a:t>
            </a:r>
            <a:r>
              <a:rPr lang="cs-CZ" altLang="cs-CZ" sz="2400" b="1" dirty="0" smtClean="0">
                <a:solidFill>
                  <a:srgbClr val="FF3300"/>
                </a:solidFill>
                <a:cs typeface="Arial" panose="020B0604020202020204" pitchFamily="34" charset="0"/>
              </a:rPr>
              <a:t>hmota, </a:t>
            </a:r>
            <a:r>
              <a:rPr lang="cs-CZ" altLang="cs-CZ" sz="2400" dirty="0">
                <a:cs typeface="Arial" panose="020B0604020202020204" pitchFamily="34" charset="0"/>
              </a:rPr>
              <a:t>n</a:t>
            </a:r>
            <a:r>
              <a:rPr lang="cs-CZ" altLang="cs-CZ" sz="2400" dirty="0" smtClean="0">
                <a:cs typeface="Arial" panose="020B0604020202020204" pitchFamily="34" charset="0"/>
              </a:rPr>
              <a:t>eboť rychlosti </a:t>
            </a:r>
            <a:r>
              <a:rPr lang="cs-CZ" altLang="cs-CZ" sz="2400" dirty="0">
                <a:cs typeface="Arial" panose="020B0604020202020204" pitchFamily="34" charset="0"/>
              </a:rPr>
              <a:t>galaxií na okraji klastru </a:t>
            </a:r>
            <a:r>
              <a:rPr lang="cs-CZ" altLang="cs-CZ" sz="2400" dirty="0" err="1">
                <a:cs typeface="Arial" panose="020B0604020202020204" pitchFamily="34" charset="0"/>
              </a:rPr>
              <a:t>Coma</a:t>
            </a:r>
            <a:r>
              <a:rPr lang="cs-CZ" altLang="cs-CZ" sz="2400" dirty="0">
                <a:cs typeface="Arial" panose="020B0604020202020204" pitchFamily="34" charset="0"/>
              </a:rPr>
              <a:t> neodpovídaly viditelné hmotnosti. </a:t>
            </a:r>
            <a:r>
              <a:rPr lang="cs-CZ" altLang="cs-CZ" sz="2400" dirty="0" smtClean="0">
                <a:cs typeface="Arial" panose="020B0604020202020204" pitchFamily="34" charset="0"/>
              </a:rPr>
              <a:t>Pro </a:t>
            </a:r>
            <a:r>
              <a:rPr lang="cs-CZ" altLang="cs-CZ" sz="2400" dirty="0">
                <a:cs typeface="Arial" panose="020B0604020202020204" pitchFamily="34" charset="0"/>
              </a:rPr>
              <a:t>vysvětlení pohybu galaxií bylo </a:t>
            </a:r>
            <a:r>
              <a:rPr lang="cs-CZ" altLang="cs-CZ" sz="2400" b="1" dirty="0">
                <a:solidFill>
                  <a:srgbClr val="FF3300"/>
                </a:solidFill>
                <a:cs typeface="Arial" panose="020B0604020202020204" pitchFamily="34" charset="0"/>
              </a:rPr>
              <a:t>třeba cca 400 krát více hmotnosti.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0" y="3591490"/>
            <a:ext cx="2880122" cy="3841362"/>
          </a:xfrm>
          <a:prstGeom prst="rect">
            <a:avLst/>
          </a:prstGeom>
        </p:spPr>
      </p:pic>
      <p:pic>
        <p:nvPicPr>
          <p:cNvPr id="13" name="Picture 4" descr="Zwicky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33" y="101038"/>
            <a:ext cx="2892839" cy="383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4-5. 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  <p:sp>
        <p:nvSpPr>
          <p:cNvPr id="5" name="Obdélník 4"/>
          <p:cNvSpPr/>
          <p:nvPr/>
        </p:nvSpPr>
        <p:spPr>
          <a:xfrm>
            <a:off x="1040524" y="5917324"/>
            <a:ext cx="1645526" cy="58857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93" y="2800808"/>
            <a:ext cx="5664799" cy="451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7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192570" y="188640"/>
            <a:ext cx="89514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0099"/>
                </a:solidFill>
                <a:cs typeface="Arial" panose="020B0604020202020204" pitchFamily="34" charset="0"/>
              </a:rPr>
              <a:t>1975: Vera </a:t>
            </a:r>
            <a:r>
              <a:rPr lang="cs-CZ" altLang="cs-CZ" sz="2400" b="1" dirty="0" err="1">
                <a:solidFill>
                  <a:srgbClr val="000099"/>
                </a:solidFill>
                <a:cs typeface="Arial" panose="020B0604020202020204" pitchFamily="34" charset="0"/>
              </a:rPr>
              <a:t>Rubin</a:t>
            </a:r>
            <a:r>
              <a:rPr lang="cs-CZ" altLang="cs-CZ" sz="2400" dirty="0">
                <a:cs typeface="Arial" panose="020B0604020202020204" pitchFamily="34" charset="0"/>
              </a:rPr>
              <a:t>: rotační křivky spirálních </a:t>
            </a:r>
            <a:r>
              <a:rPr lang="cs-CZ" altLang="cs-CZ" sz="2400" dirty="0" smtClean="0">
                <a:cs typeface="Arial" panose="020B0604020202020204" pitchFamily="34" charset="0"/>
              </a:rPr>
              <a:t> galaxií </a:t>
            </a:r>
            <a:r>
              <a:rPr lang="cs-CZ" altLang="cs-CZ" sz="2400" b="1" dirty="0">
                <a:solidFill>
                  <a:srgbClr val="FF3300"/>
                </a:solidFill>
                <a:cs typeface="Arial" panose="020B0604020202020204" pitchFamily="34" charset="0"/>
              </a:rPr>
              <a:t>jsou </a:t>
            </a:r>
            <a:r>
              <a:rPr lang="cs-CZ" altLang="cs-CZ" sz="2400" b="1" dirty="0" smtClean="0">
                <a:solidFill>
                  <a:srgbClr val="FF3300"/>
                </a:solidFill>
                <a:cs typeface="Arial" panose="020B0604020202020204" pitchFamily="34" charset="0"/>
              </a:rPr>
              <a:t>ploché.  </a:t>
            </a:r>
            <a:endParaRPr lang="cs-CZ" altLang="cs-CZ" sz="2400" b="1" dirty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pic>
        <p:nvPicPr>
          <p:cNvPr id="38926" name="Picture 14" descr="Výsledek obrázk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8" y="705801"/>
            <a:ext cx="3884387" cy="291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The &quot;galaxy rotation problem&quot; is that the speed a galaxy rotates with is NOT what we would expect. We expect it to rotate slowly near the edges, but observations show galaxies rotate too fast near the edge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675" y="3655042"/>
            <a:ext cx="4881353" cy="3436473"/>
          </a:xfrm>
          <a:prstGeom prst="rect">
            <a:avLst/>
          </a:prstGeom>
          <a:noFill/>
        </p:spPr>
      </p:pic>
      <p:pic>
        <p:nvPicPr>
          <p:cNvPr id="10" name="Picture 2" descr="spir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180" y="692696"/>
            <a:ext cx="4850203" cy="379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99592" y="404664"/>
            <a:ext cx="3887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Spir</a:t>
            </a:r>
            <a:r>
              <a:rPr lang="cs-CZ" altLang="cs-CZ" sz="2000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ální</a:t>
            </a:r>
            <a:r>
              <a:rPr lang="cs-CZ" altLang="cs-CZ" sz="20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galaxie </a:t>
            </a:r>
            <a:r>
              <a:rPr lang="cs-CZ" altLang="cs-CZ" sz="2000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Messier</a:t>
            </a:r>
            <a:r>
              <a:rPr lang="cs-CZ" altLang="cs-CZ" sz="20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101 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104180" y="789096"/>
            <a:ext cx="3887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Spir</a:t>
            </a:r>
            <a:r>
              <a:rPr lang="cs-CZ" altLang="cs-CZ" sz="2000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ální</a:t>
            </a:r>
            <a:r>
              <a:rPr lang="cs-CZ" altLang="cs-CZ" sz="20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galaxie </a:t>
            </a:r>
            <a:r>
              <a:rPr lang="cs-CZ" altLang="cs-CZ" sz="2000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Messier</a:t>
            </a:r>
            <a:r>
              <a:rPr lang="cs-CZ" altLang="cs-CZ" sz="20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101 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4-5. 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127812" y="4509246"/>
            <a:ext cx="3890681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Aby byla rotační křivka na okrajích Galaxií plochá, musí být hustota temné hmoty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nepřímo úměrná čtverci vzdálenosti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od středu galaxie.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3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161205" y="1642776"/>
            <a:ext cx="9042400" cy="21236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>
                <a:cs typeface="Arial" panose="020B0604020202020204" pitchFamily="34" charset="0"/>
              </a:rPr>
              <a:t>Jediné </a:t>
            </a:r>
            <a:r>
              <a:rPr lang="cs-CZ" altLang="cs-CZ" sz="2400" dirty="0">
                <a:cs typeface="Arial" panose="020B0604020202020204" pitchFamily="34" charset="0"/>
              </a:rPr>
              <a:t>co víme je, že by to měly být </a:t>
            </a:r>
            <a:r>
              <a:rPr lang="cs-CZ" altLang="cs-CZ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stabilní, elektricky </a:t>
            </a:r>
            <a:r>
              <a:rPr lang="cs-CZ" altLang="cs-CZ" sz="2400" b="1" dirty="0">
                <a:solidFill>
                  <a:srgbClr val="FF0000"/>
                </a:solidFill>
                <a:cs typeface="Arial" panose="020B0604020202020204" pitchFamily="34" charset="0"/>
              </a:rPr>
              <a:t>neutrální </a:t>
            </a:r>
            <a:r>
              <a:rPr lang="cs-CZ" altLang="cs-CZ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částice, které s ostatními částicemi interagují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velmi slabě</a:t>
            </a:r>
            <a:r>
              <a:rPr lang="cs-CZ" altLang="cs-CZ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400" dirty="0" smtClean="0">
                <a:cs typeface="Arial" panose="020B0604020202020204" pitchFamily="34" charset="0"/>
              </a:rPr>
              <a:t>a na jejichž existenci usuzujeme výhradně z jejich gravitačního působení.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200" dirty="0"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1205" y="4891336"/>
            <a:ext cx="7740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Existují tři způsoby, jak částice temné hmotu detegovat.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161205" y="3415567"/>
            <a:ext cx="914558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>
                <a:cs typeface="Arial" panose="020B0604020202020204" pitchFamily="34" charset="0"/>
              </a:rPr>
              <a:t>Nejžhavějším </a:t>
            </a:r>
            <a:r>
              <a:rPr lang="cs-CZ" altLang="cs-CZ" sz="2400" dirty="0">
                <a:cs typeface="Arial" panose="020B0604020202020204" pitchFamily="34" charset="0"/>
              </a:rPr>
              <a:t>kandidátem na temnou hmotu je </a:t>
            </a:r>
            <a:r>
              <a:rPr lang="cs-CZ" altLang="cs-CZ" sz="2400" b="1" dirty="0">
                <a:solidFill>
                  <a:srgbClr val="1B1BA5"/>
                </a:solidFill>
                <a:cs typeface="Arial" panose="020B0604020202020204" pitchFamily="34" charset="0"/>
              </a:rPr>
              <a:t>nejlehčí super- symetrická částice</a:t>
            </a:r>
            <a:r>
              <a:rPr lang="cs-CZ" altLang="cs-CZ" sz="2400" dirty="0">
                <a:cs typeface="Arial" panose="020B0604020202020204" pitchFamily="34" charset="0"/>
              </a:rPr>
              <a:t>, nazývaná </a:t>
            </a:r>
            <a:r>
              <a:rPr lang="cs-CZ" altLang="cs-CZ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neutralino</a:t>
            </a:r>
            <a:r>
              <a:rPr lang="cs-CZ" altLang="cs-CZ" sz="2400" dirty="0">
                <a:cs typeface="Arial" panose="020B0604020202020204" pitchFamily="34" charset="0"/>
              </a:rPr>
              <a:t>, která je elektricky neutrální a velmi těžká (nejméně  1000krát těžší než proton</a:t>
            </a:r>
            <a:r>
              <a:rPr lang="cs-CZ" altLang="cs-CZ" sz="2400" dirty="0" smtClean="0">
                <a:cs typeface="Arial" panose="020B0604020202020204" pitchFamily="34" charset="0"/>
              </a:rPr>
              <a:t>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000" dirty="0" smtClean="0">
              <a:cs typeface="Arial" panose="020B0604020202020204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4-5. 11. 2021</a:t>
            </a: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14</a:t>
            </a:fld>
            <a:endParaRPr lang="cs-CZ" alt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67082" y="304800"/>
            <a:ext cx="88756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Temná hmota je ovšem potřeba i k vysvětlení dalších vlastností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současného vesmíru, například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reliktního záření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viz sobotní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přednáška.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1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TextovéPole 7"/>
          <p:cNvSpPr txBox="1">
            <a:spLocks noChangeArrowheads="1"/>
          </p:cNvSpPr>
          <p:nvPr/>
        </p:nvSpPr>
        <p:spPr bwMode="auto">
          <a:xfrm>
            <a:off x="245687" y="109400"/>
            <a:ext cx="93346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>
                <a:cs typeface="Arial" panose="020B0604020202020204" pitchFamily="34" charset="0"/>
              </a:rPr>
              <a:t>Hledá se, </a:t>
            </a:r>
            <a:r>
              <a:rPr lang="cs-CZ" altLang="cs-CZ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stále bezúspěšně</a:t>
            </a:r>
            <a:r>
              <a:rPr lang="cs-CZ" altLang="cs-CZ" sz="2400" dirty="0" smtClean="0">
                <a:cs typeface="Arial" panose="020B0604020202020204" pitchFamily="34" charset="0"/>
              </a:rPr>
              <a:t>, mezi </a:t>
            </a:r>
            <a:r>
              <a:rPr lang="cs-CZ" altLang="cs-CZ" sz="2400" dirty="0">
                <a:cs typeface="Arial" panose="020B0604020202020204" pitchFamily="34" charset="0"/>
              </a:rPr>
              <a:t>částicemi produkovanými při </a:t>
            </a:r>
            <a:endParaRPr lang="cs-CZ" altLang="cs-CZ" sz="2400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srážkách protonů na urychlovači LHC</a:t>
            </a:r>
            <a:r>
              <a:rPr lang="cs-CZ" altLang="cs-CZ" sz="2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cs-CZ" altLang="cs-CZ" sz="2400" dirty="0" smtClean="0">
                <a:cs typeface="Arial" panose="020B0604020202020204" pitchFamily="34" charset="0"/>
              </a:rPr>
              <a:t>v CERN, kde představuje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>
                <a:cs typeface="Arial" panose="020B0604020202020204" pitchFamily="34" charset="0"/>
              </a:rPr>
              <a:t>hlavní cíl dvou velkých experimentů: ATLAS a CMS.</a:t>
            </a:r>
            <a:endParaRPr lang="cs-CZ" altLang="cs-CZ" sz="2400" dirty="0">
              <a:cs typeface="Arial" panose="020B0604020202020204" pitchFamily="34" charset="0"/>
            </a:endParaRPr>
          </a:p>
        </p:txBody>
      </p:sp>
      <p:sp>
        <p:nvSpPr>
          <p:cNvPr id="9226" name="TextovéPole 9"/>
          <p:cNvSpPr txBox="1">
            <a:spLocks noChangeArrowheads="1"/>
          </p:cNvSpPr>
          <p:nvPr/>
        </p:nvSpPr>
        <p:spPr bwMode="auto">
          <a:xfrm>
            <a:off x="136876" y="2598552"/>
            <a:ext cx="90648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>
                <a:cs typeface="Arial" panose="020B0604020202020204" pitchFamily="34" charset="0"/>
              </a:rPr>
              <a:t>Také prostřednictvím detekce </a:t>
            </a:r>
            <a:r>
              <a:rPr lang="cs-CZ" altLang="cs-CZ" sz="2400" dirty="0">
                <a:cs typeface="Arial" panose="020B0604020202020204" pitchFamily="34" charset="0"/>
              </a:rPr>
              <a:t>„normálních“ částic vznikajících při </a:t>
            </a:r>
            <a:endParaRPr lang="cs-CZ" altLang="cs-CZ" sz="2400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2060"/>
                </a:solidFill>
                <a:cs typeface="Arial" panose="020B0604020202020204" pitchFamily="34" charset="0"/>
              </a:rPr>
              <a:t>s</a:t>
            </a:r>
            <a:r>
              <a:rPr lang="cs-CZ" altLang="cs-CZ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rážkách částic </a:t>
            </a:r>
            <a:r>
              <a:rPr lang="cs-CZ" altLang="cs-CZ" sz="2400" b="1" dirty="0">
                <a:solidFill>
                  <a:srgbClr val="002060"/>
                </a:solidFill>
                <a:cs typeface="Arial" panose="020B0604020202020204" pitchFamily="34" charset="0"/>
              </a:rPr>
              <a:t>temné hmoty ve </a:t>
            </a:r>
            <a:r>
              <a:rPr lang="cs-CZ" altLang="cs-CZ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vesmíru</a:t>
            </a:r>
            <a:r>
              <a:rPr lang="cs-CZ" altLang="cs-CZ" sz="2400" dirty="0" smtClean="0">
                <a:cs typeface="Arial" panose="020B0604020202020204" pitchFamily="34" charset="0"/>
              </a:rPr>
              <a:t>:</a:t>
            </a:r>
          </a:p>
        </p:txBody>
      </p:sp>
      <p:sp>
        <p:nvSpPr>
          <p:cNvPr id="9227" name="TextovéPole 10"/>
          <p:cNvSpPr txBox="1">
            <a:spLocks noChangeArrowheads="1"/>
          </p:cNvSpPr>
          <p:nvPr/>
        </p:nvSpPr>
        <p:spPr bwMode="auto">
          <a:xfrm>
            <a:off x="136876" y="5093846"/>
            <a:ext cx="85177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>
                <a:cs typeface="Arial" panose="020B0604020202020204" pitchFamily="34" charset="0"/>
              </a:rPr>
              <a:t>A hledají se, také zatím bezúspěšně, prostřednictvím </a:t>
            </a:r>
            <a:r>
              <a:rPr lang="cs-CZ" altLang="cs-CZ" sz="2400" dirty="0">
                <a:cs typeface="Arial" panose="020B0604020202020204" pitchFamily="34" charset="0"/>
              </a:rPr>
              <a:t>jejich </a:t>
            </a:r>
            <a:endParaRPr lang="cs-CZ" altLang="cs-CZ" sz="2400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srážek </a:t>
            </a:r>
            <a:r>
              <a:rPr lang="cs-CZ" altLang="cs-CZ" sz="2400" b="1" dirty="0">
                <a:solidFill>
                  <a:srgbClr val="002060"/>
                </a:solidFill>
                <a:cs typeface="Arial" panose="020B0604020202020204" pitchFamily="34" charset="0"/>
              </a:rPr>
              <a:t>se známými  </a:t>
            </a:r>
            <a:r>
              <a:rPr lang="cs-CZ" altLang="cs-CZ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částicemi 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789860"/>
              </p:ext>
            </p:extLst>
          </p:nvPr>
        </p:nvGraphicFramePr>
        <p:xfrm>
          <a:off x="1050055" y="1310215"/>
          <a:ext cx="65627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Rovnice" r:id="rId3" imgW="2425700" imgH="203200" progId="">
                  <p:embed/>
                </p:oleObj>
              </mc:Choice>
              <mc:Fallback>
                <p:oleObj name="Rovnice" r:id="rId3" imgW="2425700" imgH="203200" progId="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055" y="1310215"/>
                        <a:ext cx="6562725" cy="549275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547308"/>
              </p:ext>
            </p:extLst>
          </p:nvPr>
        </p:nvGraphicFramePr>
        <p:xfrm>
          <a:off x="1657350" y="3511960"/>
          <a:ext cx="52911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Rovnice" r:id="rId5" imgW="1955800" imgH="203200" progId="">
                  <p:embed/>
                </p:oleObj>
              </mc:Choice>
              <mc:Fallback>
                <p:oleObj name="Rovnice" r:id="rId5" imgW="1955800" imgH="203200" progId="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3511960"/>
                        <a:ext cx="5291138" cy="549275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TextovéPole 14"/>
          <p:cNvSpPr txBox="1">
            <a:spLocks noChangeArrowheads="1"/>
          </p:cNvSpPr>
          <p:nvPr/>
        </p:nvSpPr>
        <p:spPr bwMode="auto">
          <a:xfrm>
            <a:off x="911131" y="2128771"/>
            <a:ext cx="39180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cs typeface="Arial" pitchFamily="34" charset="0"/>
              </a:rPr>
              <a:t>Nejlehčí </a:t>
            </a:r>
            <a:r>
              <a:rPr lang="cs-CZ" altLang="cs-CZ" sz="2000" dirty="0" err="1">
                <a:cs typeface="Arial" pitchFamily="34" charset="0"/>
              </a:rPr>
              <a:t>supersymetrická</a:t>
            </a:r>
            <a:r>
              <a:rPr lang="cs-CZ" altLang="cs-CZ" sz="2000" dirty="0">
                <a:cs typeface="Arial" pitchFamily="34" charset="0"/>
              </a:rPr>
              <a:t> částice</a:t>
            </a:r>
            <a:endParaRPr lang="en-US" altLang="cs-CZ" sz="2000" dirty="0">
              <a:cs typeface="Arial" pitchFamily="34" charset="0"/>
            </a:endParaRPr>
          </a:p>
        </p:txBody>
      </p:sp>
      <p:graphicFrame>
        <p:nvGraphicFramePr>
          <p:cNvPr id="92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42428"/>
              </p:ext>
            </p:extLst>
          </p:nvPr>
        </p:nvGraphicFramePr>
        <p:xfrm>
          <a:off x="4742326" y="5523765"/>
          <a:ext cx="25431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Rovnice" r:id="rId7" imgW="939392" imgH="177723" progId="">
                  <p:embed/>
                </p:oleObj>
              </mc:Choice>
              <mc:Fallback>
                <p:oleObj name="Rovnice" r:id="rId7" imgW="939392" imgH="177723" progId="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2326" y="5523765"/>
                        <a:ext cx="2543175" cy="479425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4-5. 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15</a:t>
            </a:fld>
            <a:endParaRPr lang="cs-CZ" altLang="cs-CZ"/>
          </a:p>
        </p:txBody>
      </p:sp>
      <p:sp>
        <p:nvSpPr>
          <p:cNvPr id="5" name="Šipka dolů 4"/>
          <p:cNvSpPr/>
          <p:nvPr/>
        </p:nvSpPr>
        <p:spPr>
          <a:xfrm>
            <a:off x="2686050" y="1786692"/>
            <a:ext cx="211756" cy="4876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36876" y="4162042"/>
            <a:ext cx="9149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Zde existují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velmi zajímavá data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která lze interpretovat jako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projev existence temné hmoty, ale jejich interpretace je netriviální.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042210" y="1981199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51F2"/>
                </a:solidFill>
                <a:latin typeface="Arial" pitchFamily="34" charset="0"/>
                <a:cs typeface="Arial" pitchFamily="34" charset="0"/>
              </a:rPr>
              <a:t>Zatím nic</a:t>
            </a:r>
            <a:endParaRPr lang="cs-CZ" sz="2800" b="1" dirty="0">
              <a:solidFill>
                <a:srgbClr val="0051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342130" y="5486509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51F2"/>
                </a:solidFill>
                <a:latin typeface="Arial" pitchFamily="34" charset="0"/>
                <a:cs typeface="Arial" pitchFamily="34" charset="0"/>
              </a:rPr>
              <a:t>Zatím nic</a:t>
            </a:r>
            <a:endParaRPr lang="cs-CZ" sz="2800" b="1" dirty="0">
              <a:solidFill>
                <a:srgbClr val="0051F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0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  <p:bldP spid="9229" grpId="0"/>
      <p:bldP spid="5" grpId="0" animBg="1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4-5. 11. 2021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Týden vědy, Fyzikální ústav </a:t>
            </a:r>
            <a:endParaRPr lang="cs-CZ"/>
          </a:p>
        </p:txBody>
      </p:sp>
      <p:sp>
        <p:nvSpPr>
          <p:cNvPr id="6758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8201E5-6E8E-49BB-823A-26A1682BCFFD}" type="slidenum">
              <a:rPr lang="cs-CZ" altLang="cs-CZ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pic>
        <p:nvPicPr>
          <p:cNvPr id="6758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658"/>
            <a:ext cx="8980487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ovéPole 5"/>
          <p:cNvSpPr txBox="1">
            <a:spLocks noChangeArrowheads="1"/>
          </p:cNvSpPr>
          <p:nvPr/>
        </p:nvSpPr>
        <p:spPr bwMode="auto">
          <a:xfrm>
            <a:off x="5343524" y="237282"/>
            <a:ext cx="340189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Krteček </a:t>
            </a:r>
            <a:r>
              <a:rPr lang="cs-CZ" alt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 AMS)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startují </a:t>
            </a:r>
            <a:r>
              <a:rPr lang="cs-CZ" alt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posledním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letem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raketoplánu 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Endeavour</a:t>
            </a:r>
            <a:endParaRPr lang="cs-CZ" altLang="cs-CZ" sz="2800" dirty="0">
              <a:latin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987" y="14302"/>
            <a:ext cx="5334538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 roku 2011 je na Mezinárodní vesmírné stanice detektor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který měří toky všech možných částic a antičástic 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deteguje možný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signál existence částic temné hmoty.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73" y="14302"/>
            <a:ext cx="95726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Šipka dolů 12"/>
          <p:cNvSpPr/>
          <p:nvPr/>
        </p:nvSpPr>
        <p:spPr>
          <a:xfrm>
            <a:off x="2348706" y="1844824"/>
            <a:ext cx="484187" cy="9779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4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141" y="-58914"/>
            <a:ext cx="8397331" cy="5400600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4-5. 11. 2021</a:t>
            </a: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17</a:t>
            </a:fld>
            <a:endParaRPr lang="cs-CZ" alt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90678" y="5253007"/>
            <a:ext cx="8917826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Interpretace tohoto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mohutného přebytku toku pozitronů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nad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předpověďmi standardní astrofyziky bohužel není jednoznačná,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přesto jde o dosud jediný signál možné existence dosud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neznámých a těžkých částic temné hmoty.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03228" y="2438404"/>
            <a:ext cx="31181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Příspěvek  pozitronů ze </a:t>
            </a: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srážek částic temné </a:t>
            </a: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hmoty 1200krát těžších </a:t>
            </a: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než proton.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2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4-5. 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18</a:t>
            </a:fld>
            <a:endParaRPr lang="cs-CZ" altLang="cs-CZ"/>
          </a:p>
        </p:txBody>
      </p:sp>
      <p:pic>
        <p:nvPicPr>
          <p:cNvPr id="5" name="Picture 10" descr="https://www.appec.org/wp-content/uploads/2020/02/dm_metho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188" y="692696"/>
            <a:ext cx="7809314" cy="2376264"/>
          </a:xfrm>
          <a:prstGeom prst="rect">
            <a:avLst/>
          </a:prstGeom>
          <a:noFill/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896" y="3146553"/>
            <a:ext cx="5330208" cy="358123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17553" y="91883"/>
            <a:ext cx="8837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Rozptyl částic temné hmoty na známých částicích 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27584" y="3356992"/>
            <a:ext cx="129715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Částice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temné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hmoty</a:t>
            </a: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758031" y="4559270"/>
            <a:ext cx="1986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112AE1"/>
                </a:solidFill>
                <a:latin typeface="Arial" pitchFamily="34" charset="0"/>
                <a:cs typeface="Arial" pitchFamily="34" charset="0"/>
              </a:rPr>
              <a:t>Zatím žádná přesvědčivá</a:t>
            </a:r>
          </a:p>
          <a:p>
            <a:r>
              <a:rPr lang="cs-CZ" sz="2400" b="1" dirty="0" smtClean="0">
                <a:solidFill>
                  <a:srgbClr val="112AE1"/>
                </a:solidFill>
                <a:latin typeface="Arial" pitchFamily="34" charset="0"/>
                <a:cs typeface="Arial" pitchFamily="34" charset="0"/>
              </a:rPr>
              <a:t>evidence</a:t>
            </a:r>
            <a:endParaRPr lang="cs-CZ" sz="2400" b="1" dirty="0">
              <a:solidFill>
                <a:srgbClr val="112AE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4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92346" y="686881"/>
            <a:ext cx="4259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Arial" pitchFamily="34" charset="0"/>
                <a:cs typeface="Arial" pitchFamily="34" charset="0"/>
              </a:rPr>
              <a:t>Další poslové z vesmíru</a:t>
            </a:r>
            <a:endParaRPr lang="cs-CZ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6067" y="1367656"/>
            <a:ext cx="88575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Elektricky nabité částice vysokých energií: </a:t>
            </a:r>
            <a:r>
              <a:rPr lang="cs-CZ" sz="2400" b="1" dirty="0" smtClean="0">
                <a:solidFill>
                  <a:srgbClr val="0051F2"/>
                </a:solidFill>
                <a:latin typeface="Arial" pitchFamily="34" charset="0"/>
                <a:cs typeface="Arial" pitchFamily="34" charset="0"/>
              </a:rPr>
              <a:t>protony, jádra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Observatoř </a:t>
            </a:r>
            <a:r>
              <a:rPr lang="cs-CZ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Pierra</a:t>
            </a:r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Augera</a:t>
            </a:r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 Argentině</a:t>
            </a:r>
          </a:p>
          <a:p>
            <a:pPr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0051F2"/>
                </a:solidFill>
                <a:latin typeface="Arial" pitchFamily="34" charset="0"/>
                <a:cs typeface="Arial" pitchFamily="34" charset="0"/>
              </a:rPr>
              <a:t> Fotony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smtClean="0">
                <a:solidFill>
                  <a:srgbClr val="0051F2"/>
                </a:solidFill>
                <a:latin typeface="Arial" pitchFamily="34" charset="0"/>
                <a:cs typeface="Arial" pitchFamily="34" charset="0"/>
              </a:rPr>
              <a:t>vysokých energií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CTA, SWGO</a:t>
            </a:r>
          </a:p>
          <a:p>
            <a:pPr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0051F2"/>
                </a:solidFill>
                <a:latin typeface="Arial" pitchFamily="34" charset="0"/>
                <a:cs typeface="Arial" pitchFamily="34" charset="0"/>
              </a:rPr>
              <a:t> Fotony ze supernov: </a:t>
            </a:r>
            <a:r>
              <a:rPr lang="cs-CZ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Vera</a:t>
            </a:r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Rubin</a:t>
            </a:r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Observatory</a:t>
            </a:r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(dříve LSST)</a:t>
            </a:r>
            <a:endParaRPr lang="cs-CZ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0051F2"/>
                </a:solidFill>
                <a:latin typeface="Arial" pitchFamily="34" charset="0"/>
                <a:cs typeface="Arial" pitchFamily="34" charset="0"/>
              </a:rPr>
              <a:t> Neutrina: </a:t>
            </a:r>
            <a:r>
              <a:rPr lang="cs-CZ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Ice</a:t>
            </a:r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Cube</a:t>
            </a:r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na Jižním pólu, </a:t>
            </a:r>
            <a:r>
              <a:rPr lang="cs-CZ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Auger</a:t>
            </a:r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0051F2"/>
                </a:solidFill>
                <a:latin typeface="Arial" pitchFamily="34" charset="0"/>
                <a:cs typeface="Arial" pitchFamily="34" charset="0"/>
              </a:rPr>
              <a:t> Gravitační vlny: </a:t>
            </a:r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Laser </a:t>
            </a:r>
            <a:r>
              <a:rPr lang="cs-CZ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Interferometer</a:t>
            </a:r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Space</a:t>
            </a:r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Antenna</a:t>
            </a:r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(LISA)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4-5. 11. 2021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Týden vědy, Fyzikální ústav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8BF3-FDB2-44B9-8BF4-6005550BAF9A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Text Box 2"/>
          <p:cNvSpPr txBox="1">
            <a:spLocks noChangeArrowheads="1"/>
          </p:cNvSpPr>
          <p:nvPr/>
        </p:nvSpPr>
        <p:spPr bwMode="auto">
          <a:xfrm>
            <a:off x="2268538" y="255588"/>
            <a:ext cx="4567237" cy="519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Charakteristické r</a:t>
            </a:r>
            <a:r>
              <a:rPr lang="en-US" altLang="cs-CZ" sz="28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ozm</a:t>
            </a:r>
            <a:r>
              <a:rPr lang="cs-CZ" altLang="cs-CZ" sz="28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ěry</a:t>
            </a:r>
            <a:endParaRPr lang="cs-CZ" altLang="cs-CZ" sz="28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9540" name="Picture 4" descr="meter_sti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990600"/>
            <a:ext cx="7343775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95288" y="2438400"/>
            <a:ext cx="6121400" cy="3436938"/>
            <a:chOff x="249" y="1564"/>
            <a:chExt cx="3856" cy="2165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567" y="1564"/>
              <a:ext cx="3538" cy="2132"/>
              <a:chOff x="567" y="1501"/>
              <a:chExt cx="3538" cy="2132"/>
            </a:xfrm>
          </p:grpSpPr>
          <p:sp>
            <p:nvSpPr>
              <p:cNvPr id="4106" name="Line 5"/>
              <p:cNvSpPr>
                <a:spLocks noChangeShapeType="1"/>
              </p:cNvSpPr>
              <p:nvPr/>
            </p:nvSpPr>
            <p:spPr bwMode="auto">
              <a:xfrm flipV="1">
                <a:off x="567" y="1501"/>
                <a:ext cx="363" cy="1769"/>
              </a:xfrm>
              <a:prstGeom prst="line">
                <a:avLst/>
              </a:prstGeom>
              <a:noFill/>
              <a:ln w="635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7" name="Line 6"/>
              <p:cNvSpPr>
                <a:spLocks noChangeShapeType="1"/>
              </p:cNvSpPr>
              <p:nvPr/>
            </p:nvSpPr>
            <p:spPr bwMode="auto">
              <a:xfrm flipV="1">
                <a:off x="703" y="3496"/>
                <a:ext cx="3402" cy="137"/>
              </a:xfrm>
              <a:prstGeom prst="line">
                <a:avLst/>
              </a:prstGeom>
              <a:noFill/>
              <a:ln w="635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249" y="3206"/>
              <a:ext cx="871" cy="5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cs-CZ" altLang="cs-CZ" sz="2400" b="1" dirty="0">
                  <a:latin typeface="Arial" pitchFamily="34" charset="0"/>
                  <a:cs typeface="Arial" pitchFamily="34" charset="0"/>
                </a:rPr>
                <a:t>Rozdíl </a:t>
              </a:r>
            </a:p>
            <a:p>
              <a:pPr eaLnBrk="1" hangingPunct="1"/>
              <a:r>
                <a:rPr lang="cs-CZ" altLang="cs-CZ" sz="2400" b="1" dirty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45</a:t>
              </a:r>
              <a:r>
                <a:rPr lang="cs-CZ" altLang="cs-CZ" sz="2400" b="1" dirty="0">
                  <a:latin typeface="Arial" pitchFamily="34" charset="0"/>
                  <a:cs typeface="Arial" pitchFamily="34" charset="0"/>
                </a:rPr>
                <a:t> řádů</a:t>
              </a:r>
              <a:r>
                <a:rPr lang="en-US" altLang="cs-CZ" sz="2400" b="1" dirty="0">
                  <a:latin typeface="Arial" pitchFamily="34" charset="0"/>
                  <a:cs typeface="Arial" pitchFamily="34" charset="0"/>
                </a:rPr>
                <a:t>!</a:t>
              </a:r>
              <a:endParaRPr lang="cs-CZ" altLang="cs-CZ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4-5. 11. 2021</a:t>
            </a: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489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431800" y="1268760"/>
            <a:ext cx="87122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s-CZ" altLang="cs-CZ" sz="2400" b="1" dirty="0" smtClean="0">
                <a:solidFill>
                  <a:srgbClr val="0033CC"/>
                </a:solidFill>
                <a:latin typeface="Microsoft Sans Serif" pitchFamily="34" charset="0"/>
              </a:rPr>
              <a:t>                                       </a:t>
            </a:r>
            <a:r>
              <a:rPr lang="cs-CZ" altLang="cs-CZ" sz="28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Mikrosvět:</a:t>
            </a:r>
            <a:r>
              <a:rPr lang="cs-CZ" altLang="cs-CZ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/>
            <a:r>
              <a:rPr lang="cs-CZ" altLang="cs-CZ" sz="28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cs-CZ" altLang="cs-CZ" sz="2800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fm</a:t>
            </a:r>
            <a:r>
              <a:rPr lang="cs-CZ" altLang="cs-CZ" sz="28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alt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cs-CZ" altLang="cs-CZ" sz="2800" baseline="30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-15</a:t>
            </a:r>
            <a:r>
              <a:rPr lang="cs-CZ" altLang="cs-CZ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cs-CZ" altLang="cs-CZ" sz="2800" dirty="0" smtClean="0">
                <a:latin typeface="Arial" pitchFamily="34" charset="0"/>
                <a:cs typeface="Arial" pitchFamily="34" charset="0"/>
              </a:rPr>
              <a:t> = poloměr protonu</a:t>
            </a:r>
          </a:p>
          <a:p>
            <a:pPr eaLnBrk="1" hangingPunct="1"/>
            <a:r>
              <a:rPr lang="cs-CZ" altLang="cs-CZ" sz="28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cs-CZ" altLang="cs-CZ" sz="2800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cs-CZ" altLang="cs-CZ" sz="28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/c</a:t>
            </a:r>
            <a:r>
              <a:rPr lang="cs-CZ" altLang="cs-CZ" sz="2800" baseline="30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alt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800" dirty="0">
                <a:latin typeface="Arial" pitchFamily="34" charset="0"/>
                <a:cs typeface="Arial" pitchFamily="34" charset="0"/>
              </a:rPr>
              <a:t>= </a:t>
            </a:r>
            <a:r>
              <a:rPr lang="cs-CZ" alt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1.8 10</a:t>
            </a:r>
            <a:r>
              <a:rPr lang="cs-CZ" altLang="cs-CZ" sz="2800" baseline="300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-2</a:t>
            </a:r>
            <a:r>
              <a:rPr lang="en-US" altLang="cs-CZ" sz="2800" baseline="300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cs-CZ" altLang="cs-CZ" sz="2800" baseline="300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kg</a:t>
            </a:r>
            <a:r>
              <a:rPr lang="cs-CZ" altLang="cs-CZ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800" dirty="0" smtClean="0">
                <a:latin typeface="Arial" pitchFamily="34" charset="0"/>
                <a:cs typeface="Arial" pitchFamily="34" charset="0"/>
              </a:rPr>
              <a:t>≈ </a:t>
            </a:r>
            <a:r>
              <a:rPr lang="cs-CZ" altLang="cs-CZ" sz="2800" dirty="0">
                <a:latin typeface="Arial" pitchFamily="34" charset="0"/>
                <a:cs typeface="Arial" pitchFamily="34" charset="0"/>
              </a:rPr>
              <a:t>klidová hmotnost protonu</a:t>
            </a:r>
          </a:p>
          <a:p>
            <a:pPr eaLnBrk="1" hangingPunct="1"/>
            <a:r>
              <a:rPr lang="cs-CZ" altLang="cs-CZ" sz="2800" dirty="0" smtClean="0">
                <a:latin typeface="Arial" pitchFamily="34" charset="0"/>
                <a:cs typeface="Arial" pitchFamily="34" charset="0"/>
              </a:rPr>
              <a:t>Hmotnosti </a:t>
            </a:r>
            <a:r>
              <a:rPr lang="cs-CZ" altLang="cs-CZ" sz="2800" dirty="0">
                <a:latin typeface="Arial" pitchFamily="34" charset="0"/>
                <a:cs typeface="Arial" pitchFamily="34" charset="0"/>
              </a:rPr>
              <a:t>se uvádějí v </a:t>
            </a:r>
            <a:r>
              <a:rPr lang="cs-CZ" altLang="cs-CZ" sz="2800" dirty="0" smtClean="0">
                <a:latin typeface="Arial" pitchFamily="34" charset="0"/>
                <a:cs typeface="Arial" pitchFamily="34" charset="0"/>
              </a:rPr>
              <a:t>jednotkách odpovídající </a:t>
            </a:r>
            <a:r>
              <a:rPr lang="cs-CZ" altLang="cs-CZ" sz="2800" dirty="0">
                <a:latin typeface="Arial" pitchFamily="34" charset="0"/>
                <a:cs typeface="Arial" pitchFamily="34" charset="0"/>
              </a:rPr>
              <a:t>energie podle vztahu </a:t>
            </a:r>
            <a:r>
              <a:rPr lang="cs-CZ" altLang="cs-CZ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E=mc</a:t>
            </a:r>
            <a:r>
              <a:rPr lang="cs-CZ" altLang="cs-CZ" sz="2800" b="1" baseline="300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altLang="cs-CZ" sz="28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3262313" y="44450"/>
            <a:ext cx="1982787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3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Jednotky</a:t>
            </a: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179512" y="692150"/>
            <a:ext cx="8712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800" dirty="0">
                <a:latin typeface="Arial" pitchFamily="34" charset="0"/>
                <a:cs typeface="Arial" pitchFamily="34" charset="0"/>
              </a:rPr>
              <a:t>V </a:t>
            </a:r>
            <a:r>
              <a:rPr lang="cs-CZ" altLang="cs-CZ" sz="2800" dirty="0" err="1">
                <a:latin typeface="Arial" pitchFamily="34" charset="0"/>
                <a:cs typeface="Arial" pitchFamily="34" charset="0"/>
              </a:rPr>
              <a:t>mikro</a:t>
            </a:r>
            <a:r>
              <a:rPr lang="cs-CZ" altLang="cs-CZ" sz="2800" dirty="0">
                <a:latin typeface="Arial" pitchFamily="34" charset="0"/>
                <a:cs typeface="Arial" pitchFamily="34" charset="0"/>
              </a:rPr>
              <a:t> i makrosvětě se používají </a:t>
            </a:r>
            <a:r>
              <a:rPr lang="cs-CZ" altLang="cs-CZ" sz="28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přirozené jednotky</a:t>
            </a:r>
            <a:endParaRPr lang="cs-CZ" altLang="cs-CZ" sz="28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Text Box 5"/>
          <p:cNvSpPr txBox="1">
            <a:spLocks noChangeArrowheads="1"/>
          </p:cNvSpPr>
          <p:nvPr/>
        </p:nvSpPr>
        <p:spPr bwMode="auto">
          <a:xfrm>
            <a:off x="250825" y="3429000"/>
            <a:ext cx="87852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s-CZ" altLang="cs-CZ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                                    </a:t>
            </a:r>
            <a:r>
              <a:rPr lang="cs-CZ" altLang="cs-CZ" sz="28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Makrosvět:</a:t>
            </a:r>
            <a:r>
              <a:rPr lang="cs-CZ" altLang="cs-CZ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/>
            <a:r>
              <a:rPr lang="cs-CZ" altLang="cs-CZ" sz="28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 světelný rok</a:t>
            </a:r>
            <a:r>
              <a:rPr lang="cs-CZ" altLang="cs-CZ" sz="2800" dirty="0">
                <a:latin typeface="Arial" pitchFamily="34" charset="0"/>
                <a:cs typeface="Arial" pitchFamily="34" charset="0"/>
              </a:rPr>
              <a:t> =</a:t>
            </a:r>
            <a:r>
              <a:rPr lang="en-US" altLang="cs-CZ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cs-CZ" altLang="cs-CZ" sz="2800" baseline="300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cs-CZ" altLang="cs-CZ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km</a:t>
            </a:r>
            <a:r>
              <a:rPr lang="cs-CZ" altLang="cs-CZ" sz="2800" dirty="0">
                <a:latin typeface="Arial" pitchFamily="34" charset="0"/>
                <a:cs typeface="Arial" pitchFamily="34" charset="0"/>
              </a:rPr>
              <a:t> (deset tisíc miliard km)</a:t>
            </a:r>
          </a:p>
          <a:p>
            <a:pPr eaLnBrk="1" hangingPunct="1"/>
            <a:r>
              <a:rPr lang="cs-CZ" altLang="cs-CZ" sz="28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cs-CZ" sz="28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8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parsek</a:t>
            </a:r>
            <a:r>
              <a:rPr lang="cs-CZ" altLang="cs-CZ" sz="2800" dirty="0">
                <a:latin typeface="Arial" pitchFamily="34" charset="0"/>
                <a:cs typeface="Arial" pitchFamily="34" charset="0"/>
              </a:rPr>
              <a:t> = 3.26 světelných let  </a:t>
            </a:r>
          </a:p>
        </p:txBody>
      </p:sp>
      <p:sp>
        <p:nvSpPr>
          <p:cNvPr id="5129" name="Text Box 6"/>
          <p:cNvSpPr txBox="1">
            <a:spLocks noChangeArrowheads="1"/>
          </p:cNvSpPr>
          <p:nvPr/>
        </p:nvSpPr>
        <p:spPr bwMode="auto">
          <a:xfrm>
            <a:off x="301625" y="4864100"/>
            <a:ext cx="781976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28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Teplota je</a:t>
            </a:r>
            <a:r>
              <a:rPr lang="cs-CZ" altLang="cs-CZ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8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míra kinetické energie částic</a:t>
            </a:r>
            <a:r>
              <a:rPr lang="cs-CZ" altLang="cs-CZ" sz="2800" dirty="0">
                <a:latin typeface="Arial" pitchFamily="34" charset="0"/>
                <a:cs typeface="Arial" pitchFamily="34" charset="0"/>
              </a:rPr>
              <a:t> a proto </a:t>
            </a:r>
          </a:p>
          <a:p>
            <a:pPr eaLnBrk="1" hangingPunct="1"/>
            <a:r>
              <a:rPr lang="cs-CZ" altLang="cs-CZ" sz="2800" dirty="0">
                <a:latin typeface="Arial" pitchFamily="34" charset="0"/>
                <a:cs typeface="Arial" pitchFamily="34" charset="0"/>
              </a:rPr>
              <a:t>se uvádí ve </a:t>
            </a:r>
            <a:r>
              <a:rPr lang="cs-CZ" altLang="cs-CZ" sz="28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stup</a:t>
            </a:r>
            <a:r>
              <a:rPr lang="cs-CZ" altLang="cs-CZ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ních </a:t>
            </a:r>
            <a:r>
              <a:rPr lang="cs-CZ" altLang="cs-CZ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Kelvina</a:t>
            </a:r>
            <a:r>
              <a:rPr lang="cs-CZ" altLang="cs-CZ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800" dirty="0">
                <a:latin typeface="Arial" pitchFamily="34" charset="0"/>
                <a:cs typeface="Arial" pitchFamily="34" charset="0"/>
              </a:rPr>
              <a:t>nebo ekvivalentní</a:t>
            </a:r>
          </a:p>
          <a:p>
            <a:pPr eaLnBrk="1" hangingPunct="1"/>
            <a:r>
              <a:rPr lang="cs-CZ" altLang="cs-CZ" sz="2800" dirty="0">
                <a:latin typeface="Arial" pitchFamily="34" charset="0"/>
                <a:cs typeface="Arial" pitchFamily="34" charset="0"/>
              </a:rPr>
              <a:t>energii, přičemž</a:t>
            </a:r>
            <a:r>
              <a:rPr lang="cs-CZ" altLang="cs-CZ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130" name="Text Box 7"/>
          <p:cNvSpPr txBox="1">
            <a:spLocks noChangeArrowheads="1"/>
          </p:cNvSpPr>
          <p:nvPr/>
        </p:nvSpPr>
        <p:spPr bwMode="auto">
          <a:xfrm>
            <a:off x="3276600" y="5873898"/>
            <a:ext cx="3272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3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 K = 0.0001 </a:t>
            </a:r>
            <a:r>
              <a:rPr lang="cs-CZ" altLang="cs-CZ" sz="32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eV</a:t>
            </a:r>
            <a:r>
              <a:rPr lang="cs-CZ" altLang="cs-CZ" sz="3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4-5. 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70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4-5. 11. 2021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Týden vědy, Fyzikální ústav 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8BF3-FDB2-44B9-8BF4-6005550BAF9A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126204" y="3244334"/>
            <a:ext cx="33313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8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E=mc</a:t>
            </a:r>
            <a:r>
              <a:rPr lang="cs-CZ" altLang="cs-CZ" sz="8000" b="1" baseline="300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altLang="cs-CZ" sz="8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2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ChangeArrowheads="1"/>
          </p:cNvSpPr>
          <p:nvPr/>
        </p:nvSpPr>
        <p:spPr bwMode="auto">
          <a:xfrm>
            <a:off x="228180" y="1783072"/>
            <a:ext cx="8640763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82563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182563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182563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182563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182563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cs-CZ" altLang="cs-CZ" sz="2400" b="1" u="sng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Ke </a:t>
            </a:r>
            <a:r>
              <a:rPr lang="cs-CZ" altLang="cs-CZ" sz="2400" b="1" u="sng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každé částici </a:t>
            </a:r>
            <a:r>
              <a:rPr lang="cs-CZ" altLang="cs-CZ" sz="2400" b="1" u="sng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Standarního</a:t>
            </a:r>
            <a:r>
              <a:rPr lang="cs-CZ" altLang="cs-CZ" sz="2400" b="1" u="sng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modelu existuje partner,</a:t>
            </a:r>
            <a:r>
              <a:rPr lang="cs-CZ" altLang="cs-CZ" sz="24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/>
            <a:endParaRPr lang="cs-CZ" altLang="cs-CZ" sz="10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cs-CZ" altLang="cs-CZ" sz="2400" dirty="0">
                <a:latin typeface="Arial" pitchFamily="34" charset="0"/>
                <a:cs typeface="Arial" pitchFamily="34" charset="0"/>
              </a:rPr>
              <a:t>jenž se od svého „standardního“ protějšku liší </a:t>
            </a:r>
            <a:r>
              <a:rPr lang="cs-CZ" altLang="cs-CZ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hodnotou spinu.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 Tato hypotéza tzv. </a:t>
            </a:r>
            <a:r>
              <a:rPr lang="cs-CZ" altLang="cs-CZ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supersymetrie</a:t>
            </a:r>
            <a:r>
              <a:rPr lang="cs-CZ" altLang="cs-CZ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bourá klíčový rys standardního modelu, jímž je </a:t>
            </a:r>
            <a:r>
              <a:rPr lang="cs-CZ" altLang="cs-CZ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zásadní odlišnost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 částic s </a:t>
            </a:r>
            <a:r>
              <a:rPr lang="cs-CZ" altLang="cs-CZ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poločíselným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 spinem (kvarků a leptonů) a částic se spinem </a:t>
            </a:r>
            <a:r>
              <a:rPr lang="cs-CZ" altLang="cs-CZ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celočíselným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 (jako jsou </a:t>
            </a:r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nosiče sil). 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Po </a:t>
            </a:r>
            <a:r>
              <a:rPr lang="cs-CZ" altLang="cs-CZ" sz="2400" dirty="0" err="1">
                <a:latin typeface="Arial" pitchFamily="34" charset="0"/>
                <a:cs typeface="Arial" pitchFamily="34" charset="0"/>
              </a:rPr>
              <a:t>supersymetrických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partnerech 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částic Standardního modelu se již </a:t>
            </a:r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50 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let pátrá, ale </a:t>
            </a:r>
            <a:r>
              <a:rPr lang="cs-CZ" alt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dosud </a:t>
            </a:r>
            <a:r>
              <a:rPr lang="cs-CZ" altLang="cs-CZ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neúspěšně.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 Jedna z nich je žhavým kandidátem na podstatu tzv. </a:t>
            </a:r>
            <a:r>
              <a:rPr lang="cs-CZ" altLang="cs-CZ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„temné hmoty“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 ve </a:t>
            </a:r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vesmíru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a tak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é</a:t>
            </a:r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 hlavní cíl experimentů na urychlovači LHC v CERN.</a:t>
            </a:r>
            <a:endParaRPr lang="cs-CZ" alt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4-5. 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22</a:t>
            </a:fld>
            <a:endParaRPr lang="cs-CZ" alt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81663" y="848927"/>
            <a:ext cx="8486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Podrobněji zmíním jen jednu, která je důležitá pro vysvětlení 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podstaty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temné energie. 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74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85" y="0"/>
            <a:ext cx="7856668" cy="278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91" y="2896453"/>
            <a:ext cx="9158756" cy="373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43433" y="4347881"/>
            <a:ext cx="8928847" cy="86957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ovací čára 6"/>
          <p:cNvCxnSpPr/>
          <p:nvPr/>
        </p:nvCxnSpPr>
        <p:spPr>
          <a:xfrm flipV="1">
            <a:off x="878541" y="1667435"/>
            <a:ext cx="5360894" cy="1793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2671737" y="662134"/>
            <a:ext cx="6120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51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Alternativa k temné hmotě prošla testem</a:t>
            </a:r>
            <a:endParaRPr lang="cs-CZ" sz="2400" b="1" dirty="0">
              <a:solidFill>
                <a:srgbClr val="0051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671737" y="1951724"/>
            <a:ext cx="6559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51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Kosmologický model, který nepotřebuje </a:t>
            </a:r>
          </a:p>
          <a:p>
            <a:r>
              <a:rPr lang="cs-CZ" sz="2400" b="1" smtClean="0">
                <a:solidFill>
                  <a:srgbClr val="0051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temnou hmotu, </a:t>
            </a:r>
            <a:r>
              <a:rPr lang="cs-CZ" sz="2400" b="1" dirty="0" smtClean="0">
                <a:solidFill>
                  <a:srgbClr val="0051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překonal velkou překážku…</a:t>
            </a:r>
            <a:endParaRPr lang="cs-CZ" sz="2400" b="1" dirty="0">
              <a:solidFill>
                <a:srgbClr val="0051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4-5. 11. 2021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Týden vědy, Fyzikální ústav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8BF3-FDB2-44B9-8BF4-6005550BAF9A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7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6"/>
          <p:cNvSpPr txBox="1">
            <a:spLocks noChangeArrowheads="1"/>
          </p:cNvSpPr>
          <p:nvPr/>
        </p:nvSpPr>
        <p:spPr bwMode="auto">
          <a:xfrm>
            <a:off x="344487" y="938501"/>
            <a:ext cx="86756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dirty="0">
                <a:latin typeface="Arial" pitchFamily="34" charset="0"/>
                <a:cs typeface="Arial" pitchFamily="34" charset="0"/>
              </a:rPr>
              <a:t>Kolem </a:t>
            </a:r>
            <a:r>
              <a:rPr lang="cs-CZ" altLang="cs-CZ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Higgsova</a:t>
            </a:r>
            <a:r>
              <a:rPr lang="cs-CZ" altLang="cs-CZ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pole a </a:t>
            </a:r>
            <a:r>
              <a:rPr lang="cs-CZ" altLang="cs-CZ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Higgsova</a:t>
            </a:r>
            <a:r>
              <a:rPr lang="cs-CZ" altLang="cs-CZ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bosonu </a:t>
            </a:r>
            <a:r>
              <a:rPr lang="cs-CZ" altLang="cs-CZ" sz="2800" dirty="0">
                <a:latin typeface="Arial" pitchFamily="34" charset="0"/>
                <a:cs typeface="Arial" pitchFamily="34" charset="0"/>
              </a:rPr>
              <a:t>a jejich rolí v dnešní teorii mikrosvěta panuje </a:t>
            </a:r>
            <a:r>
              <a:rPr lang="cs-CZ" altLang="cs-CZ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spousta mýtů</a:t>
            </a:r>
            <a:r>
              <a:rPr lang="cs-CZ" altLang="cs-CZ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altLang="cs-CZ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které zakrývají skutečný význam této částice</a:t>
            </a:r>
            <a:r>
              <a:rPr lang="cs-CZ" altLang="cs-CZ" sz="2800" dirty="0">
                <a:latin typeface="Arial" pitchFamily="34" charset="0"/>
                <a:cs typeface="Arial" pitchFamily="34" charset="0"/>
              </a:rPr>
              <a:t> a příčinu problému, který </a:t>
            </a:r>
            <a:r>
              <a:rPr lang="cs-CZ" altLang="cs-CZ" sz="2800" dirty="0" err="1">
                <a:latin typeface="Arial" pitchFamily="34" charset="0"/>
                <a:cs typeface="Arial" pitchFamily="34" charset="0"/>
              </a:rPr>
              <a:t>Higgsův</a:t>
            </a:r>
            <a:r>
              <a:rPr lang="cs-CZ" altLang="cs-CZ" sz="2800" dirty="0">
                <a:latin typeface="Arial" pitchFamily="34" charset="0"/>
                <a:cs typeface="Arial" pitchFamily="34" charset="0"/>
              </a:rPr>
              <a:t> boson léčí a jímž je </a:t>
            </a:r>
          </a:p>
        </p:txBody>
      </p:sp>
      <p:sp>
        <p:nvSpPr>
          <p:cNvPr id="7" name="TextovéPole 5"/>
          <p:cNvSpPr txBox="1">
            <a:spLocks noChangeArrowheads="1"/>
          </p:cNvSpPr>
          <p:nvPr/>
        </p:nvSpPr>
        <p:spPr bwMode="auto">
          <a:xfrm>
            <a:off x="357387" y="2980713"/>
            <a:ext cx="83415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nenulová hmotnost nosičů slabých sil.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344487" y="3782200"/>
            <a:ext cx="85629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dirty="0">
                <a:latin typeface="Arial" pitchFamily="34" charset="0"/>
                <a:cs typeface="Arial" pitchFamily="34" charset="0"/>
              </a:rPr>
              <a:t>Nenulová hmotnost těchto nosičů způsobuje, že předpovědi  standardního modelu bez </a:t>
            </a:r>
            <a:r>
              <a:rPr lang="cs-CZ" altLang="cs-CZ" sz="2800" dirty="0" err="1">
                <a:latin typeface="Arial" pitchFamily="34" charset="0"/>
                <a:cs typeface="Arial" pitchFamily="34" charset="0"/>
              </a:rPr>
              <a:t>Higgsova</a:t>
            </a:r>
            <a:r>
              <a:rPr lang="cs-CZ" altLang="cs-CZ" sz="2800" dirty="0">
                <a:latin typeface="Arial" pitchFamily="34" charset="0"/>
                <a:cs typeface="Arial" pitchFamily="34" charset="0"/>
              </a:rPr>
              <a:t> bosonu jsou </a:t>
            </a:r>
            <a:r>
              <a:rPr lang="cs-CZ" altLang="cs-CZ" sz="2800" b="1" dirty="0">
                <a:latin typeface="Arial" pitchFamily="34" charset="0"/>
                <a:cs typeface="Arial" pitchFamily="34" charset="0"/>
              </a:rPr>
              <a:t>za určitých okolností nefyzikální</a:t>
            </a:r>
            <a:r>
              <a:rPr lang="cs-CZ" altLang="cs-CZ" sz="2800" dirty="0">
                <a:latin typeface="Arial" pitchFamily="34" charset="0"/>
                <a:cs typeface="Arial" pitchFamily="34" charset="0"/>
              </a:rPr>
              <a:t>, zhruba řečeno </a:t>
            </a:r>
            <a:r>
              <a:rPr lang="cs-CZ" altLang="cs-CZ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pravděpodobnosti některých procesů jsou větší než jedna.</a:t>
            </a:r>
            <a:r>
              <a:rPr lang="cs-CZ" altLang="cs-CZ" sz="2800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344211" y="198569"/>
            <a:ext cx="8984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Role </a:t>
            </a:r>
            <a:r>
              <a:rPr lang="cs-CZ" altLang="cs-CZ" sz="28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Higgsova</a:t>
            </a:r>
            <a:r>
              <a:rPr lang="cs-CZ" altLang="cs-CZ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bosonu ve standardním modelu</a:t>
            </a:r>
            <a:endParaRPr lang="cs-CZ" altLang="cs-CZ" sz="28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4-5. 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791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70835" y="135383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cs-CZ" altLang="cs-CZ" sz="3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Standardní kosmologický model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51930" y="837589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n-lt"/>
                <a:cs typeface="Arial" panose="020B0604020202020204" pitchFamily="34" charset="0"/>
              </a:rPr>
              <a:t>Podobně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jako v mikrosvětě, existuje i standardní model v kosmologii. Je založen na Einsteinově obecné teorii relativity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myšlence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Velkého třesku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jejímž otcem byl 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07459" y="1988840"/>
            <a:ext cx="7064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Georges </a:t>
            </a:r>
            <a:r>
              <a:rPr lang="cs-CZ" altLang="cs-CZ" sz="32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Lemaitre</a:t>
            </a:r>
            <a:r>
              <a:rPr lang="cs-CZ" altLang="cs-CZ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(1894 – 1966) </a:t>
            </a:r>
          </a:p>
        </p:txBody>
      </p:sp>
      <p:sp>
        <p:nvSpPr>
          <p:cNvPr id="8" name="Obdélník 7"/>
          <p:cNvSpPr/>
          <p:nvPr/>
        </p:nvSpPr>
        <p:spPr>
          <a:xfrm>
            <a:off x="413754" y="2708344"/>
            <a:ext cx="47369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400" dirty="0">
                <a:latin typeface="Arial" panose="020B0604020202020204" pitchFamily="34" charset="0"/>
              </a:rPr>
              <a:t>katolický </a:t>
            </a:r>
            <a:r>
              <a:rPr lang="cs-CZ" altLang="cs-CZ" sz="2400" dirty="0" smtClean="0">
                <a:latin typeface="Arial" panose="020B0604020202020204" pitchFamily="34" charset="0"/>
              </a:rPr>
              <a:t>kněz, válečný hrdina, důlní inženýr, matematik, fyzik a  filosof, </a:t>
            </a:r>
            <a:r>
              <a:rPr lang="cs-CZ" altLang="cs-CZ" sz="2400" b="1" dirty="0" smtClean="0">
                <a:solidFill>
                  <a:srgbClr val="FF3300"/>
                </a:solidFill>
                <a:latin typeface="Arial" panose="020B0604020202020204" pitchFamily="34" charset="0"/>
              </a:rPr>
              <a:t>nedoceněný </a:t>
            </a:r>
            <a:r>
              <a:rPr lang="cs-CZ" altLang="cs-CZ" sz="2400" b="1" dirty="0">
                <a:solidFill>
                  <a:srgbClr val="FF3300"/>
                </a:solidFill>
                <a:latin typeface="Arial" panose="020B0604020202020204" pitchFamily="34" charset="0"/>
              </a:rPr>
              <a:t>génius</a:t>
            </a:r>
            <a:r>
              <a:rPr lang="cs-CZ" altLang="cs-CZ" sz="2400" dirty="0">
                <a:latin typeface="Arial" panose="020B0604020202020204" pitchFamily="34" charset="0"/>
              </a:rPr>
              <a:t>, </a:t>
            </a:r>
            <a:r>
              <a:rPr lang="cs-CZ" altLang="cs-CZ" sz="2400" dirty="0" smtClean="0">
                <a:latin typeface="Arial" panose="020B0604020202020204" pitchFamily="34" charset="0"/>
              </a:rPr>
              <a:t>který byl </a:t>
            </a:r>
            <a:r>
              <a:rPr lang="cs-CZ" altLang="cs-CZ" sz="2400" dirty="0">
                <a:latin typeface="Arial" panose="020B0604020202020204" pitchFamily="34" charset="0"/>
              </a:rPr>
              <a:t>po</a:t>
            </a:r>
            <a:r>
              <a:rPr lang="cs-CZ" altLang="cs-CZ" sz="2400" b="1" dirty="0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400" b="1" dirty="0" err="1">
                <a:solidFill>
                  <a:srgbClr val="0033CC"/>
                </a:solidFill>
                <a:latin typeface="Arial" panose="020B0604020202020204" pitchFamily="34" charset="0"/>
              </a:rPr>
              <a:t>Einsteinovi</a:t>
            </a:r>
            <a:r>
              <a:rPr lang="en-US" altLang="cs-CZ" sz="2400" b="1" dirty="0">
                <a:solidFill>
                  <a:srgbClr val="0033CC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2400" b="1" dirty="0" err="1" smtClean="0">
                <a:solidFill>
                  <a:srgbClr val="0033CC"/>
                </a:solidFill>
                <a:latin typeface="Arial" panose="020B0604020202020204" pitchFamily="34" charset="0"/>
              </a:rPr>
              <a:t>Fridmanovi</a:t>
            </a:r>
            <a:r>
              <a:rPr lang="en-US" altLang="cs-CZ" sz="2400" dirty="0" smtClean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a </a:t>
            </a:r>
            <a:r>
              <a:rPr lang="cs-CZ" altLang="cs-CZ" sz="2400" b="1" dirty="0">
                <a:solidFill>
                  <a:srgbClr val="0033CC"/>
                </a:solidFill>
                <a:latin typeface="Arial" panose="020B0604020202020204" pitchFamily="34" charset="0"/>
              </a:rPr>
              <a:t>de </a:t>
            </a:r>
            <a:r>
              <a:rPr lang="cs-CZ" altLang="cs-CZ" sz="2400" b="1" dirty="0" err="1">
                <a:solidFill>
                  <a:srgbClr val="0033CC"/>
                </a:solidFill>
                <a:latin typeface="Arial" panose="020B0604020202020204" pitchFamily="34" charset="0"/>
              </a:rPr>
              <a:t>Sitterovi</a:t>
            </a:r>
            <a:r>
              <a:rPr lang="cs-CZ" altLang="cs-CZ" sz="2400" dirty="0">
                <a:latin typeface="Arial" panose="020B0604020202020204" pitchFamily="34" charset="0"/>
              </a:rPr>
              <a:t> čtvrtým fyzikem, jenž aplikoval Einsteinovu obecnou teorii relativity </a:t>
            </a:r>
            <a:r>
              <a:rPr lang="cs-CZ" altLang="cs-CZ" sz="2400" b="1" dirty="0">
                <a:solidFill>
                  <a:srgbClr val="FF3300"/>
                </a:solidFill>
                <a:latin typeface="Arial" panose="020B0604020202020204" pitchFamily="34" charset="0"/>
              </a:rPr>
              <a:t>v kosmologii</a:t>
            </a:r>
            <a:r>
              <a:rPr lang="cs-CZ" altLang="cs-CZ" sz="2400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4" name="Picture 4" descr="Lemaitre&amp;Einste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722" y="2544663"/>
            <a:ext cx="33543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4-5. 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25</a:t>
            </a:fld>
            <a:endParaRPr lang="cs-CZ" alt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13754" y="5755332"/>
            <a:ext cx="4499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Podobněji v sobotní přednášce.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83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163437" y="995013"/>
            <a:ext cx="8980563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itchFamily="34" charset="0"/>
              </a:rPr>
              <a:t>Moderní fyzika se opírá o dvě teorie, jež zásadním způsobem změnily naše představy o prostoru, čase a zákonech, jež v mikrosvětě působí: </a:t>
            </a:r>
            <a:r>
              <a:rPr lang="cs-CZ" altLang="cs-CZ" sz="2400" b="1" dirty="0">
                <a:solidFill>
                  <a:srgbClr val="2843C8"/>
                </a:solidFill>
                <a:cs typeface="Arial" pitchFamily="34" charset="0"/>
              </a:rPr>
              <a:t>teorii relativity a kvantovou teorii</a:t>
            </a:r>
            <a:r>
              <a:rPr lang="cs-CZ" altLang="cs-CZ" sz="2400" dirty="0">
                <a:solidFill>
                  <a:srgbClr val="2843C8"/>
                </a:solidFill>
                <a:cs typeface="Arial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000" dirty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cs typeface="Arial" pitchFamily="34" charset="0"/>
              </a:rPr>
              <a:t>Vesmír, tak jak ho známe, by nemohl vzniknout, kdyby v něm platily zákony klasické fyziky</a:t>
            </a:r>
            <a:r>
              <a:rPr lang="cs-CZ" altLang="cs-CZ" sz="2400" b="1" dirty="0" smtClean="0">
                <a:solidFill>
                  <a:srgbClr val="FF0000"/>
                </a:solidFill>
                <a:cs typeface="Arial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000" b="1" dirty="0">
              <a:solidFill>
                <a:srgbClr val="FF0000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itchFamily="34" charset="0"/>
              </a:rPr>
              <a:t>Kdyby se protony, neutrony a elektrony řídily zákony klasické fyziky, </a:t>
            </a:r>
            <a:r>
              <a:rPr lang="cs-CZ" altLang="cs-CZ" sz="2400" b="1" dirty="0">
                <a:solidFill>
                  <a:srgbClr val="0033CC"/>
                </a:solidFill>
                <a:cs typeface="Arial" pitchFamily="34" charset="0"/>
              </a:rPr>
              <a:t>nebyly by atomy stabilní</a:t>
            </a:r>
            <a:r>
              <a:rPr lang="cs-CZ" altLang="cs-CZ" sz="2400" dirty="0">
                <a:cs typeface="Arial" pitchFamily="34" charset="0"/>
              </a:rPr>
              <a:t>, </a:t>
            </a:r>
            <a:r>
              <a:rPr lang="cs-CZ" altLang="cs-CZ" sz="2400" dirty="0" smtClean="0">
                <a:cs typeface="Arial" pitchFamily="34" charset="0"/>
              </a:rPr>
              <a:t>elektrony při </a:t>
            </a:r>
            <a:r>
              <a:rPr lang="cs-CZ" altLang="cs-CZ" sz="2400" dirty="0">
                <a:cs typeface="Arial" pitchFamily="34" charset="0"/>
              </a:rPr>
              <a:t>oběhu kolem jádra vyzařovaly energii a během krátké doby by se na něj zřítily.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000" dirty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>
                <a:cs typeface="Arial" pitchFamily="34" charset="0"/>
              </a:rPr>
              <a:t>Slunce svítí jen díky skutečnosti, </a:t>
            </a:r>
            <a:r>
              <a:rPr lang="cs-CZ" altLang="cs-CZ" sz="2400" dirty="0">
                <a:cs typeface="Arial" pitchFamily="34" charset="0"/>
              </a:rPr>
              <a:t>že </a:t>
            </a:r>
            <a:r>
              <a:rPr lang="cs-CZ" altLang="cs-CZ" sz="2400" dirty="0" smtClean="0">
                <a:cs typeface="Arial" pitchFamily="34" charset="0"/>
              </a:rPr>
              <a:t>v relativistické fyzice se </a:t>
            </a:r>
            <a:r>
              <a:rPr lang="cs-CZ" altLang="cs-CZ" sz="2400" b="1" dirty="0" smtClean="0">
                <a:solidFill>
                  <a:srgbClr val="FF0000"/>
                </a:solidFill>
                <a:cs typeface="Arial" pitchFamily="34" charset="0"/>
              </a:rPr>
              <a:t>nezachovává hmotnost i energie, ale jen energie</a:t>
            </a:r>
            <a:r>
              <a:rPr lang="cs-CZ" altLang="cs-CZ" sz="2400" dirty="0" smtClean="0">
                <a:cs typeface="Arial" pitchFamily="34" charset="0"/>
              </a:rPr>
              <a:t>. Energie obsažená v klidové hmotnosti </a:t>
            </a:r>
            <a:r>
              <a:rPr lang="cs-CZ" altLang="cs-CZ" sz="2400" b="1" dirty="0" smtClean="0">
                <a:solidFill>
                  <a:srgbClr val="0033CC"/>
                </a:solidFill>
                <a:cs typeface="Arial" pitchFamily="34" charset="0"/>
              </a:rPr>
              <a:t>částice </a:t>
            </a:r>
            <a:r>
              <a:rPr lang="cs-CZ" altLang="cs-CZ" sz="2400" b="1" dirty="0">
                <a:solidFill>
                  <a:srgbClr val="0033CC"/>
                </a:solidFill>
                <a:cs typeface="Arial" pitchFamily="34" charset="0"/>
              </a:rPr>
              <a:t>se může přeměnit na kinetickou energii jiných částic a obráceně</a:t>
            </a:r>
            <a:r>
              <a:rPr lang="cs-CZ" altLang="cs-CZ" sz="2400" dirty="0">
                <a:cs typeface="Arial" pitchFamily="34" charset="0"/>
              </a:rPr>
              <a:t>. </a:t>
            </a:r>
          </a:p>
        </p:txBody>
      </p:sp>
      <p:sp>
        <p:nvSpPr>
          <p:cNvPr id="18438" name="Text Box 3"/>
          <p:cNvSpPr txBox="1">
            <a:spLocks noChangeArrowheads="1"/>
          </p:cNvSpPr>
          <p:nvPr/>
        </p:nvSpPr>
        <p:spPr bwMode="auto">
          <a:xfrm>
            <a:off x="2117725" y="101600"/>
            <a:ext cx="4801314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0033CC"/>
                </a:solidFill>
                <a:cs typeface="Arial" pitchFamily="34" charset="0"/>
              </a:rPr>
              <a:t>Povaha zákonů mikrosvěta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6.11. 2021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3</a:t>
            </a:fld>
            <a:endParaRPr lang="cs-CZ" altLang="cs-CZ"/>
          </a:p>
        </p:txBody>
      </p:sp>
      <p:sp>
        <p:nvSpPr>
          <p:cNvPr id="7" name="Obdélník 6"/>
          <p:cNvSpPr/>
          <p:nvPr/>
        </p:nvSpPr>
        <p:spPr>
          <a:xfrm>
            <a:off x="-26374" y="4411333"/>
            <a:ext cx="9196748" cy="156966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altLang="cs-CZ" sz="9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       E=mc</a:t>
            </a:r>
            <a:r>
              <a:rPr lang="cs-CZ" altLang="cs-CZ" sz="9600" b="1" baseline="30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2           </a:t>
            </a:r>
            <a:endParaRPr lang="cs-CZ" altLang="cs-CZ" sz="96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7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505375" y="765175"/>
            <a:ext cx="831509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8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itchFamily="34" charset="0"/>
              </a:rPr>
              <a:t>Základní dnešní znalosti zákonů mikrosvěta jsou shrnuty </a:t>
            </a:r>
            <a:r>
              <a:rPr lang="en-US" altLang="cs-CZ" sz="2400" dirty="0">
                <a:cs typeface="Arial" pitchFamily="34" charset="0"/>
              </a:rPr>
              <a:t>v</a:t>
            </a:r>
            <a:r>
              <a:rPr lang="cs-CZ" altLang="cs-CZ" sz="2400" dirty="0" smtClean="0">
                <a:cs typeface="Arial" pitchFamily="34" charset="0"/>
              </a:rPr>
              <a:t>e</a:t>
            </a:r>
            <a:endParaRPr lang="cs-CZ" altLang="cs-CZ" sz="1000" dirty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FF3300"/>
                </a:solidFill>
                <a:cs typeface="Arial" pitchFamily="34" charset="0"/>
              </a:rPr>
              <a:t>                 </a:t>
            </a:r>
            <a:r>
              <a:rPr lang="cs-CZ" altLang="cs-CZ" b="1" dirty="0">
                <a:solidFill>
                  <a:srgbClr val="0033CC"/>
                </a:solidFill>
                <a:cs typeface="Arial" pitchFamily="34" charset="0"/>
              </a:rPr>
              <a:t>standardním </a:t>
            </a:r>
            <a:r>
              <a:rPr lang="cs-CZ" altLang="cs-CZ" b="1" dirty="0" smtClean="0">
                <a:solidFill>
                  <a:srgbClr val="0033CC"/>
                </a:solidFill>
                <a:cs typeface="Arial" pitchFamily="34" charset="0"/>
              </a:rPr>
              <a:t>model</a:t>
            </a:r>
            <a:endParaRPr lang="cs-CZ" altLang="cs-CZ" sz="1000" b="1" dirty="0">
              <a:solidFill>
                <a:srgbClr val="0033CC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itchFamily="34" charset="0"/>
              </a:rPr>
              <a:t>Podle něj jsou základními stavebními kameny hmoty </a:t>
            </a:r>
            <a:endParaRPr lang="cs-CZ" altLang="cs-CZ" sz="1000" dirty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cs typeface="Arial" pitchFamily="34" charset="0"/>
              </a:rPr>
              <a:t>      </a:t>
            </a:r>
            <a:r>
              <a:rPr lang="en-US" altLang="cs-CZ" sz="2400" b="1" dirty="0">
                <a:cs typeface="Arial" pitchFamily="34" charset="0"/>
              </a:rPr>
              <a:t> </a:t>
            </a:r>
            <a:r>
              <a:rPr lang="cs-CZ" altLang="cs-CZ" b="1" dirty="0" smtClean="0">
                <a:solidFill>
                  <a:srgbClr val="FF3300"/>
                </a:solidFill>
                <a:cs typeface="Arial" pitchFamily="34" charset="0"/>
              </a:rPr>
              <a:t>tři </a:t>
            </a:r>
            <a:r>
              <a:rPr lang="cs-CZ" altLang="cs-CZ" b="1" dirty="0">
                <a:solidFill>
                  <a:srgbClr val="FF3300"/>
                </a:solidFill>
                <a:cs typeface="Arial" pitchFamily="34" charset="0"/>
              </a:rPr>
              <a:t>generace základních fermionů</a:t>
            </a:r>
            <a:r>
              <a:rPr lang="cs-CZ" altLang="cs-CZ" sz="2400" b="1" dirty="0">
                <a:cs typeface="Arial" pitchFamily="34" charset="0"/>
              </a:rPr>
              <a:t> </a:t>
            </a:r>
            <a:endParaRPr lang="cs-CZ" altLang="cs-CZ" sz="1000" b="1" dirty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itchFamily="34" charset="0"/>
              </a:rPr>
              <a:t>tj.</a:t>
            </a:r>
            <a:r>
              <a:rPr lang="cs-CZ" altLang="cs-CZ" sz="2400" b="1" dirty="0">
                <a:cs typeface="Arial" pitchFamily="34" charset="0"/>
              </a:rPr>
              <a:t> </a:t>
            </a:r>
            <a:r>
              <a:rPr lang="cs-CZ" altLang="cs-CZ" sz="2400" b="1" dirty="0">
                <a:solidFill>
                  <a:srgbClr val="0033CC"/>
                </a:solidFill>
                <a:cs typeface="Arial" pitchFamily="34" charset="0"/>
              </a:rPr>
              <a:t>částic se spinem 1/2</a:t>
            </a:r>
            <a:r>
              <a:rPr lang="cs-CZ" altLang="cs-CZ" sz="2400" b="1" dirty="0">
                <a:cs typeface="Arial" pitchFamily="34" charset="0"/>
              </a:rPr>
              <a:t>, </a:t>
            </a:r>
            <a:r>
              <a:rPr lang="cs-CZ" altLang="cs-CZ" sz="2400" dirty="0">
                <a:cs typeface="Arial" pitchFamily="34" charset="0"/>
              </a:rPr>
              <a:t>jež se dále dělí na</a:t>
            </a:r>
            <a:r>
              <a:rPr lang="cs-CZ" altLang="cs-CZ" sz="2400" b="1" dirty="0">
                <a:cs typeface="Arial" pitchFamily="34" charset="0"/>
              </a:rPr>
              <a:t> </a:t>
            </a:r>
            <a:endParaRPr lang="cs-CZ" altLang="cs-CZ" sz="1000" b="1" dirty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cs typeface="Arial" pitchFamily="34" charset="0"/>
              </a:rPr>
              <a:t>                     </a:t>
            </a:r>
            <a:r>
              <a:rPr lang="cs-CZ" altLang="cs-CZ" sz="2400" b="1" dirty="0" smtClean="0">
                <a:cs typeface="Arial" pitchFamily="34" charset="0"/>
              </a:rPr>
              <a:t>     </a:t>
            </a:r>
            <a:r>
              <a:rPr lang="cs-CZ" altLang="cs-CZ" b="1" dirty="0" smtClean="0">
                <a:solidFill>
                  <a:srgbClr val="FF3300"/>
                </a:solidFill>
                <a:cs typeface="Arial" pitchFamily="34" charset="0"/>
              </a:rPr>
              <a:t>kvarky </a:t>
            </a:r>
            <a:r>
              <a:rPr lang="cs-CZ" altLang="cs-CZ" b="1" dirty="0">
                <a:solidFill>
                  <a:srgbClr val="FF3300"/>
                </a:solidFill>
                <a:cs typeface="Arial" pitchFamily="34" charset="0"/>
              </a:rPr>
              <a:t>a leptony</a:t>
            </a:r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1966605" y="115888"/>
            <a:ext cx="4955204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rgbClr val="0033CC"/>
                </a:solidFill>
                <a:cs typeface="Arial" pitchFamily="34" charset="0"/>
              </a:rPr>
              <a:t>Co o mikrosvětě víme</a:t>
            </a:r>
          </a:p>
        </p:txBody>
      </p:sp>
      <p:pic>
        <p:nvPicPr>
          <p:cNvPr id="22535" name="Picture 26" descr="cihly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3413790"/>
            <a:ext cx="823595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79512" y="5373216"/>
            <a:ext cx="8040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Ke každému kvarku a leptonu existuje dále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antičástice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s </a:t>
            </a:r>
          </a:p>
          <a:p>
            <a:r>
              <a:rPr lang="cs-CZ" sz="2400" b="1" dirty="0" smtClean="0">
                <a:solidFill>
                  <a:srgbClr val="0051F2"/>
                </a:solidFill>
                <a:latin typeface="Arial" pitchFamily="34" charset="0"/>
                <a:cs typeface="Arial" pitchFamily="34" charset="0"/>
              </a:rPr>
              <a:t>přesně stejnou hmotností.</a:t>
            </a:r>
            <a:endParaRPr lang="cs-CZ" sz="2400" b="1" dirty="0">
              <a:solidFill>
                <a:srgbClr val="0051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4-5. 11. 2021</a:t>
            </a:r>
            <a:endParaRPr lang="cs-CZ" alt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  <p:sp>
        <p:nvSpPr>
          <p:cNvPr id="6" name="Obdélník 5"/>
          <p:cNvSpPr/>
          <p:nvPr/>
        </p:nvSpPr>
        <p:spPr>
          <a:xfrm>
            <a:off x="1657350" y="3445787"/>
            <a:ext cx="2326071" cy="1917687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25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250825" y="188913"/>
            <a:ext cx="81375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400" dirty="0">
                <a:cs typeface="Arial" pitchFamily="34" charset="0"/>
              </a:rPr>
              <a:t>Z </a:t>
            </a:r>
            <a:r>
              <a:rPr lang="cs-CZ" altLang="cs-CZ" sz="2400" b="1" dirty="0">
                <a:solidFill>
                  <a:srgbClr val="0033CC"/>
                </a:solidFill>
                <a:cs typeface="Arial" pitchFamily="34" charset="0"/>
              </a:rPr>
              <a:t>kvarků</a:t>
            </a:r>
            <a:r>
              <a:rPr lang="cs-CZ" altLang="cs-CZ" sz="2400" dirty="0">
                <a:cs typeface="Arial" pitchFamily="34" charset="0"/>
              </a:rPr>
              <a:t> </a:t>
            </a:r>
            <a:r>
              <a:rPr lang="cs-CZ" altLang="cs-CZ" sz="2400" dirty="0" smtClean="0">
                <a:cs typeface="Arial" pitchFamily="34" charset="0"/>
              </a:rPr>
              <a:t>jsou </a:t>
            </a:r>
            <a:r>
              <a:rPr lang="cs-CZ" altLang="cs-CZ" sz="2400" dirty="0">
                <a:cs typeface="Arial" pitchFamily="34" charset="0"/>
              </a:rPr>
              <a:t>složeny dobře známé částice jako jsou například </a:t>
            </a:r>
            <a:r>
              <a:rPr lang="cs-CZ" altLang="cs-CZ" sz="2400" b="1" dirty="0">
                <a:solidFill>
                  <a:srgbClr val="0033CC"/>
                </a:solidFill>
                <a:cs typeface="Arial" pitchFamily="34" charset="0"/>
              </a:rPr>
              <a:t>proton a neutron</a:t>
            </a:r>
            <a:r>
              <a:rPr lang="cs-CZ" altLang="cs-CZ" sz="2400" dirty="0">
                <a:cs typeface="Arial" pitchFamily="34" charset="0"/>
              </a:rPr>
              <a:t>, jež tvoří </a:t>
            </a:r>
            <a:r>
              <a:rPr lang="cs-CZ" altLang="cs-CZ" sz="2400" b="1" dirty="0">
                <a:solidFill>
                  <a:srgbClr val="0033CC"/>
                </a:solidFill>
                <a:cs typeface="Arial" pitchFamily="34" charset="0"/>
              </a:rPr>
              <a:t>atomová jádra</a:t>
            </a:r>
            <a:r>
              <a:rPr lang="cs-CZ" altLang="cs-CZ" sz="2400" dirty="0">
                <a:cs typeface="Arial" pitchFamily="34" charset="0"/>
              </a:rPr>
              <a:t>. Ta spolu s </a:t>
            </a:r>
            <a:r>
              <a:rPr lang="cs-CZ" altLang="cs-CZ" sz="2400" b="1" dirty="0">
                <a:solidFill>
                  <a:srgbClr val="0033CC"/>
                </a:solidFill>
                <a:cs typeface="Arial" pitchFamily="34" charset="0"/>
              </a:rPr>
              <a:t>elektrony</a:t>
            </a:r>
            <a:r>
              <a:rPr lang="cs-CZ" altLang="cs-CZ" sz="2400" dirty="0">
                <a:cs typeface="Arial" pitchFamily="34" charset="0"/>
              </a:rPr>
              <a:t> vytvářejí atomy.</a:t>
            </a:r>
            <a:r>
              <a:rPr lang="cs-CZ" altLang="cs-CZ" sz="2400" b="1" dirty="0">
                <a:cs typeface="Arial" pitchFamily="34" charset="0"/>
              </a:rPr>
              <a:t> 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268538" y="1557338"/>
            <a:ext cx="1871662" cy="1800225"/>
            <a:chOff x="1746" y="1207"/>
            <a:chExt cx="1179" cy="1134"/>
          </a:xfrm>
        </p:grpSpPr>
        <p:sp>
          <p:nvSpPr>
            <p:cNvPr id="24600" name="Oval 10"/>
            <p:cNvSpPr>
              <a:spLocks noChangeArrowheads="1"/>
            </p:cNvSpPr>
            <p:nvPr/>
          </p:nvSpPr>
          <p:spPr bwMode="auto">
            <a:xfrm>
              <a:off x="1746" y="1207"/>
              <a:ext cx="1179" cy="1134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400">
                <a:latin typeface="Comic Sans MS" panose="030F0702030302020204" pitchFamily="66" charset="0"/>
              </a:endParaRPr>
            </a:p>
          </p:txBody>
        </p:sp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1837" y="1298"/>
              <a:ext cx="725" cy="1043"/>
              <a:chOff x="1837" y="1298"/>
              <a:chExt cx="725" cy="1043"/>
            </a:xfrm>
          </p:grpSpPr>
          <p:sp>
            <p:nvSpPr>
              <p:cNvPr id="24607" name="Oval 11"/>
              <p:cNvSpPr>
                <a:spLocks noChangeArrowheads="1"/>
              </p:cNvSpPr>
              <p:nvPr/>
            </p:nvSpPr>
            <p:spPr bwMode="auto">
              <a:xfrm>
                <a:off x="1837" y="1298"/>
                <a:ext cx="544" cy="5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4608" name="Oval 13"/>
              <p:cNvSpPr>
                <a:spLocks noChangeArrowheads="1"/>
              </p:cNvSpPr>
              <p:nvPr/>
            </p:nvSpPr>
            <p:spPr bwMode="auto">
              <a:xfrm>
                <a:off x="2018" y="1797"/>
                <a:ext cx="544" cy="5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40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4602" name="Oval 14"/>
            <p:cNvSpPr>
              <a:spLocks noChangeArrowheads="1"/>
            </p:cNvSpPr>
            <p:nvPr/>
          </p:nvSpPr>
          <p:spPr bwMode="auto">
            <a:xfrm>
              <a:off x="2381" y="1434"/>
              <a:ext cx="544" cy="49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400">
                <a:latin typeface="Comic Sans MS" panose="030F0702030302020204" pitchFamily="66" charset="0"/>
              </a:endParaRPr>
            </a:p>
          </p:txBody>
        </p: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1927" y="1353"/>
              <a:ext cx="869" cy="898"/>
              <a:chOff x="1927" y="1348"/>
              <a:chExt cx="869" cy="898"/>
            </a:xfrm>
          </p:grpSpPr>
          <p:sp>
            <p:nvSpPr>
              <p:cNvPr id="24604" name="Text Box 15"/>
              <p:cNvSpPr txBox="1">
                <a:spLocks noChangeArrowheads="1"/>
              </p:cNvSpPr>
              <p:nvPr/>
            </p:nvSpPr>
            <p:spPr bwMode="auto">
              <a:xfrm>
                <a:off x="1927" y="1348"/>
                <a:ext cx="32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3600" b="1">
                    <a:solidFill>
                      <a:schemeClr val="bg1"/>
                    </a:solidFill>
                    <a:latin typeface="Microsoft Sans Serif" panose="020B0604020202020204" pitchFamily="34" charset="0"/>
                  </a:rPr>
                  <a:t>U</a:t>
                </a:r>
              </a:p>
            </p:txBody>
          </p:sp>
          <p:sp>
            <p:nvSpPr>
              <p:cNvPr id="24605" name="Text Box 16"/>
              <p:cNvSpPr txBox="1">
                <a:spLocks noChangeArrowheads="1"/>
              </p:cNvSpPr>
              <p:nvPr/>
            </p:nvSpPr>
            <p:spPr bwMode="auto">
              <a:xfrm>
                <a:off x="2472" y="1480"/>
                <a:ext cx="32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3600" b="1">
                    <a:solidFill>
                      <a:schemeClr val="bg1"/>
                    </a:solidFill>
                    <a:latin typeface="Microsoft Sans Serif" panose="020B0604020202020204" pitchFamily="34" charset="0"/>
                  </a:rPr>
                  <a:t>U</a:t>
                </a:r>
              </a:p>
            </p:txBody>
          </p:sp>
          <p:sp>
            <p:nvSpPr>
              <p:cNvPr id="24606" name="Text Box 17"/>
              <p:cNvSpPr txBox="1">
                <a:spLocks noChangeArrowheads="1"/>
              </p:cNvSpPr>
              <p:nvPr/>
            </p:nvSpPr>
            <p:spPr bwMode="auto">
              <a:xfrm>
                <a:off x="2150" y="1842"/>
                <a:ext cx="27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3600" b="1">
                    <a:solidFill>
                      <a:schemeClr val="bg1"/>
                    </a:solidFill>
                    <a:latin typeface="Microsoft Sans Serif" panose="020B0604020202020204" pitchFamily="34" charset="0"/>
                  </a:rPr>
                  <a:t>d</a:t>
                </a:r>
              </a:p>
            </p:txBody>
          </p:sp>
        </p:grpSp>
      </p:grpSp>
      <p:sp>
        <p:nvSpPr>
          <p:cNvPr id="24583" name="Text Box 18"/>
          <p:cNvSpPr txBox="1">
            <a:spLocks noChangeArrowheads="1"/>
          </p:cNvSpPr>
          <p:nvPr/>
        </p:nvSpPr>
        <p:spPr bwMode="auto">
          <a:xfrm>
            <a:off x="519113" y="2139950"/>
            <a:ext cx="1677987" cy="579438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chemeClr val="bg1"/>
                </a:solidFill>
                <a:latin typeface="Comic Sans MS" panose="030F0702030302020204" pitchFamily="66" charset="0"/>
              </a:rPr>
              <a:t>proton=</a:t>
            </a:r>
          </a:p>
        </p:txBody>
      </p:sp>
      <p:sp>
        <p:nvSpPr>
          <p:cNvPr id="24584" name="Text Box 25"/>
          <p:cNvSpPr txBox="1">
            <a:spLocks noChangeArrowheads="1"/>
          </p:cNvSpPr>
          <p:nvPr/>
        </p:nvSpPr>
        <p:spPr bwMode="auto">
          <a:xfrm>
            <a:off x="4427538" y="2068513"/>
            <a:ext cx="1897062" cy="579437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chemeClr val="bg1"/>
                </a:solidFill>
                <a:latin typeface="Comic Sans MS" panose="030F0702030302020204" pitchFamily="66" charset="0"/>
              </a:rPr>
              <a:t>neutron=</a:t>
            </a: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516688" y="1484313"/>
            <a:ext cx="1871662" cy="1800225"/>
            <a:chOff x="1746" y="1207"/>
            <a:chExt cx="1179" cy="1134"/>
          </a:xfrm>
        </p:grpSpPr>
        <p:sp>
          <p:nvSpPr>
            <p:cNvPr id="24591" name="Oval 27"/>
            <p:cNvSpPr>
              <a:spLocks noChangeArrowheads="1"/>
            </p:cNvSpPr>
            <p:nvPr/>
          </p:nvSpPr>
          <p:spPr bwMode="auto">
            <a:xfrm>
              <a:off x="1746" y="1207"/>
              <a:ext cx="1179" cy="1134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400">
                <a:latin typeface="Comic Sans MS" panose="030F0702030302020204" pitchFamily="66" charset="0"/>
              </a:endParaRPr>
            </a:p>
          </p:txBody>
        </p: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1837" y="1298"/>
              <a:ext cx="725" cy="1043"/>
              <a:chOff x="1837" y="1298"/>
              <a:chExt cx="725" cy="1043"/>
            </a:xfrm>
          </p:grpSpPr>
          <p:sp>
            <p:nvSpPr>
              <p:cNvPr id="24598" name="Oval 29"/>
              <p:cNvSpPr>
                <a:spLocks noChangeArrowheads="1"/>
              </p:cNvSpPr>
              <p:nvPr/>
            </p:nvSpPr>
            <p:spPr bwMode="auto">
              <a:xfrm>
                <a:off x="1837" y="1298"/>
                <a:ext cx="544" cy="5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4599" name="Oval 30"/>
              <p:cNvSpPr>
                <a:spLocks noChangeArrowheads="1"/>
              </p:cNvSpPr>
              <p:nvPr/>
            </p:nvSpPr>
            <p:spPr bwMode="auto">
              <a:xfrm>
                <a:off x="2018" y="1797"/>
                <a:ext cx="544" cy="5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40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4593" name="Oval 31"/>
            <p:cNvSpPr>
              <a:spLocks noChangeArrowheads="1"/>
            </p:cNvSpPr>
            <p:nvPr/>
          </p:nvSpPr>
          <p:spPr bwMode="auto">
            <a:xfrm>
              <a:off x="2381" y="1434"/>
              <a:ext cx="544" cy="49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400">
                <a:latin typeface="Comic Sans MS" panose="030F0702030302020204" pitchFamily="66" charset="0"/>
              </a:endParaRPr>
            </a:p>
          </p:txBody>
        </p: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1927" y="1353"/>
              <a:ext cx="821" cy="898"/>
              <a:chOff x="1927" y="1348"/>
              <a:chExt cx="821" cy="898"/>
            </a:xfrm>
          </p:grpSpPr>
          <p:sp>
            <p:nvSpPr>
              <p:cNvPr id="24595" name="Text Box 33"/>
              <p:cNvSpPr txBox="1">
                <a:spLocks noChangeArrowheads="1"/>
              </p:cNvSpPr>
              <p:nvPr/>
            </p:nvSpPr>
            <p:spPr bwMode="auto">
              <a:xfrm>
                <a:off x="1927" y="1348"/>
                <a:ext cx="27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3600" b="1">
                    <a:solidFill>
                      <a:schemeClr val="bg1"/>
                    </a:solidFill>
                    <a:latin typeface="Microsoft Sans Serif" panose="020B0604020202020204" pitchFamily="34" charset="0"/>
                  </a:rPr>
                  <a:t>d</a:t>
                </a:r>
              </a:p>
            </p:txBody>
          </p:sp>
          <p:sp>
            <p:nvSpPr>
              <p:cNvPr id="24596" name="Text Box 34"/>
              <p:cNvSpPr txBox="1">
                <a:spLocks noChangeArrowheads="1"/>
              </p:cNvSpPr>
              <p:nvPr/>
            </p:nvSpPr>
            <p:spPr bwMode="auto">
              <a:xfrm>
                <a:off x="2472" y="1480"/>
                <a:ext cx="27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3600" b="1">
                    <a:solidFill>
                      <a:schemeClr val="bg1"/>
                    </a:solidFill>
                    <a:latin typeface="Microsoft Sans Serif" panose="020B0604020202020204" pitchFamily="34" charset="0"/>
                  </a:rPr>
                  <a:t>u</a:t>
                </a:r>
              </a:p>
            </p:txBody>
          </p:sp>
          <p:sp>
            <p:nvSpPr>
              <p:cNvPr id="24597" name="Text Box 35"/>
              <p:cNvSpPr txBox="1">
                <a:spLocks noChangeArrowheads="1"/>
              </p:cNvSpPr>
              <p:nvPr/>
            </p:nvSpPr>
            <p:spPr bwMode="auto">
              <a:xfrm>
                <a:off x="2150" y="1842"/>
                <a:ext cx="27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3600" b="1">
                    <a:solidFill>
                      <a:schemeClr val="bg1"/>
                    </a:solidFill>
                    <a:latin typeface="Microsoft Sans Serif" panose="020B0604020202020204" pitchFamily="34" charset="0"/>
                  </a:rPr>
                  <a:t>d</a:t>
                </a:r>
              </a:p>
            </p:txBody>
          </p:sp>
        </p:grpSp>
      </p:grpSp>
      <p:sp>
        <p:nvSpPr>
          <p:cNvPr id="24586" name="Text Box 36"/>
          <p:cNvSpPr txBox="1">
            <a:spLocks noChangeArrowheads="1"/>
          </p:cNvSpPr>
          <p:nvPr/>
        </p:nvSpPr>
        <p:spPr bwMode="auto">
          <a:xfrm>
            <a:off x="392113" y="3500438"/>
            <a:ext cx="673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Microsoft Sans Serif" panose="020B0604020202020204" pitchFamily="34" charset="0"/>
              </a:rPr>
              <a:t> </a:t>
            </a:r>
            <a:r>
              <a:rPr lang="cs-CZ" altLang="cs-CZ" sz="2400" dirty="0">
                <a:cs typeface="Arial" pitchFamily="34" charset="0"/>
              </a:rPr>
              <a:t>Vše nasvědčuje tomu, že na rozdíl od leptonů</a:t>
            </a:r>
            <a:r>
              <a:rPr lang="cs-CZ" altLang="cs-CZ" sz="2400" b="1" dirty="0">
                <a:cs typeface="Arial" pitchFamily="34" charset="0"/>
              </a:rPr>
              <a:t> </a:t>
            </a:r>
          </a:p>
        </p:txBody>
      </p:sp>
      <p:sp>
        <p:nvSpPr>
          <p:cNvPr id="24587" name="Text Box 37"/>
          <p:cNvSpPr txBox="1">
            <a:spLocks noChangeArrowheads="1"/>
          </p:cNvSpPr>
          <p:nvPr/>
        </p:nvSpPr>
        <p:spPr bwMode="auto">
          <a:xfrm>
            <a:off x="455759" y="4913873"/>
            <a:ext cx="828359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cs-CZ" altLang="cs-CZ" sz="2400" dirty="0">
                <a:cs typeface="Arial" pitchFamily="34" charset="0"/>
              </a:rPr>
              <a:t>Experimentální data lze </a:t>
            </a:r>
            <a:r>
              <a:rPr lang="cs-CZ" altLang="cs-CZ" sz="2400" dirty="0" smtClean="0">
                <a:cs typeface="Arial" pitchFamily="34" charset="0"/>
              </a:rPr>
              <a:t>pochopit pokud </a:t>
            </a:r>
            <a:r>
              <a:rPr lang="cs-CZ" altLang="cs-CZ" sz="2400" dirty="0">
                <a:cs typeface="Arial" pitchFamily="34" charset="0"/>
              </a:rPr>
              <a:t>předpokládáme, </a:t>
            </a:r>
            <a:r>
              <a:rPr lang="cs-CZ" altLang="cs-CZ" sz="2400" dirty="0" smtClean="0">
                <a:cs typeface="Arial" pitchFamily="34" charset="0"/>
              </a:rPr>
              <a:t>že </a:t>
            </a:r>
            <a:r>
              <a:rPr lang="cs-CZ" altLang="cs-CZ" sz="2800" b="1" dirty="0">
                <a:solidFill>
                  <a:srgbClr val="0033CC"/>
                </a:solidFill>
                <a:cs typeface="Arial" pitchFamily="34" charset="0"/>
              </a:rPr>
              <a:t>hadrony jsou bezbarvé kombinace </a:t>
            </a:r>
            <a:r>
              <a:rPr lang="cs-CZ" altLang="cs-CZ" sz="2800" b="1" dirty="0" smtClean="0">
                <a:solidFill>
                  <a:srgbClr val="0033CC"/>
                </a:solidFill>
                <a:cs typeface="Arial" pitchFamily="34" charset="0"/>
              </a:rPr>
              <a:t>kvarků a antikvarků.</a:t>
            </a:r>
            <a:endParaRPr lang="cs-CZ" altLang="cs-CZ" sz="2800" dirty="0">
              <a:solidFill>
                <a:srgbClr val="0033CC"/>
              </a:solidFill>
              <a:cs typeface="Arial" pitchFamily="34" charset="0"/>
            </a:endParaRPr>
          </a:p>
        </p:txBody>
      </p:sp>
      <p:sp>
        <p:nvSpPr>
          <p:cNvPr id="24588" name="Text Box 39"/>
          <p:cNvSpPr txBox="1">
            <a:spLocks noChangeArrowheads="1"/>
          </p:cNvSpPr>
          <p:nvPr/>
        </p:nvSpPr>
        <p:spPr bwMode="auto">
          <a:xfrm>
            <a:off x="467544" y="3918000"/>
            <a:ext cx="8208962" cy="5191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cs typeface="Arial" pitchFamily="34" charset="0"/>
              </a:rPr>
              <a:t>kvarky v přírodě neexistují jako volné částice </a:t>
            </a:r>
          </a:p>
        </p:txBody>
      </p:sp>
      <p:sp>
        <p:nvSpPr>
          <p:cNvPr id="24589" name="Text Box 40"/>
          <p:cNvSpPr txBox="1">
            <a:spLocks noChangeArrowheads="1"/>
          </p:cNvSpPr>
          <p:nvPr/>
        </p:nvSpPr>
        <p:spPr bwMode="auto">
          <a:xfrm>
            <a:off x="467544" y="4437112"/>
            <a:ext cx="75388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cs typeface="Arial" pitchFamily="34" charset="0"/>
              </a:rPr>
              <a:t>ale vždy jen uvnitř částic jako jsou protony a neutrony.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4-5. 11. 2021</a:t>
            </a:r>
            <a:endParaRPr lang="cs-CZ" alt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Týden vědy, Fyzikální ústav </a:t>
            </a:r>
            <a:endParaRPr lang="cs-CZ" alt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078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08731" y="2497186"/>
            <a:ext cx="840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cs typeface="Arial" pitchFamily="34" charset="0"/>
              </a:rPr>
              <a:t>Mají společnou charakteristiku: lze je popsat pomocí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FF3300"/>
                </a:solidFill>
                <a:cs typeface="Arial" pitchFamily="34" charset="0"/>
              </a:rPr>
              <a:t>výměny</a:t>
            </a:r>
            <a:r>
              <a:rPr lang="cs-CZ" altLang="cs-CZ" sz="2400" b="1" dirty="0">
                <a:cs typeface="Arial" pitchFamily="34" charset="0"/>
              </a:rPr>
              <a:t> částic se </a:t>
            </a:r>
            <a:r>
              <a:rPr lang="cs-CZ" altLang="cs-CZ" sz="2400" b="1" dirty="0" err="1">
                <a:solidFill>
                  <a:srgbClr val="1B1BA5"/>
                </a:solidFill>
                <a:cs typeface="Arial" pitchFamily="34" charset="0"/>
              </a:rPr>
              <a:t>spinem</a:t>
            </a:r>
            <a:r>
              <a:rPr lang="cs-CZ" altLang="cs-CZ" sz="2400" b="1" dirty="0">
                <a:solidFill>
                  <a:srgbClr val="1B1BA5"/>
                </a:solidFill>
                <a:cs typeface="Arial" pitchFamily="34" charset="0"/>
              </a:rPr>
              <a:t> </a:t>
            </a:r>
            <a:r>
              <a:rPr lang="cs-CZ" altLang="cs-CZ" sz="2400" b="1" dirty="0" smtClean="0">
                <a:solidFill>
                  <a:srgbClr val="1B1BA5"/>
                </a:solidFill>
                <a:cs typeface="Arial" pitchFamily="34" charset="0"/>
              </a:rPr>
              <a:t>1 (bosonů)</a:t>
            </a:r>
            <a:r>
              <a:rPr lang="en-US" altLang="cs-CZ" sz="2400" b="1" dirty="0" smtClean="0">
                <a:cs typeface="Arial" pitchFamily="34" charset="0"/>
              </a:rPr>
              <a:t>, </a:t>
            </a:r>
            <a:r>
              <a:rPr lang="en-US" altLang="cs-CZ" sz="2400" b="1" dirty="0" err="1">
                <a:cs typeface="Arial" pitchFamily="34" charset="0"/>
              </a:rPr>
              <a:t>tzv</a:t>
            </a:r>
            <a:r>
              <a:rPr lang="en-US" altLang="cs-CZ" sz="2400" b="1" dirty="0">
                <a:cs typeface="Arial" pitchFamily="34" charset="0"/>
              </a:rPr>
              <a:t>.</a:t>
            </a:r>
            <a:endParaRPr lang="cs-CZ" altLang="cs-CZ" sz="2400" b="1" dirty="0">
              <a:cs typeface="Arial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23528" y="692696"/>
            <a:ext cx="34385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FF3300"/>
                </a:solidFill>
                <a:cs typeface="Arial" pitchFamily="34" charset="0"/>
              </a:rPr>
              <a:t>gravitační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FF3300"/>
                </a:solidFill>
                <a:cs typeface="Arial" pitchFamily="34" charset="0"/>
              </a:rPr>
              <a:t>elektromagnetické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FF3300"/>
                </a:solidFill>
                <a:cs typeface="Arial" pitchFamily="34" charset="0"/>
              </a:rPr>
              <a:t>slabé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FF3300"/>
                </a:solidFill>
                <a:cs typeface="Arial" pitchFamily="34" charset="0"/>
              </a:rPr>
              <a:t>silné</a:t>
            </a:r>
            <a:r>
              <a:rPr lang="cs-CZ" altLang="cs-CZ" sz="2800" dirty="0">
                <a:solidFill>
                  <a:srgbClr val="FF3300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835150" y="76200"/>
            <a:ext cx="5470525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rgbClr val="0033CC"/>
                </a:solidFill>
                <a:cs typeface="Arial" pitchFamily="34" charset="0"/>
              </a:rPr>
              <a:t>Síly mezi kvarky a leptony</a:t>
            </a:r>
            <a:r>
              <a:rPr lang="cs-CZ" altLang="cs-CZ" sz="1400" dirty="0">
                <a:cs typeface="Arial" pitchFamily="34" charset="0"/>
              </a:rPr>
              <a:t>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915816" y="3356992"/>
            <a:ext cx="2021136" cy="52322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FFFF00"/>
                </a:solidFill>
                <a:cs typeface="Arial" pitchFamily="34" charset="0"/>
              </a:rPr>
              <a:t>nosičů sil</a:t>
            </a:r>
            <a:r>
              <a:rPr lang="cs-CZ" altLang="cs-CZ" sz="2400" b="1" dirty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cs-CZ" altLang="cs-CZ" sz="1400" dirty="0">
                <a:cs typeface="Arial" pitchFamily="34" charset="0"/>
              </a:rPr>
              <a:t>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564011" y="1138014"/>
            <a:ext cx="5129210" cy="1570038"/>
            <a:chOff x="2200" y="898"/>
            <a:chExt cx="3231" cy="989"/>
          </a:xfrm>
        </p:grpSpPr>
        <p:sp>
          <p:nvSpPr>
            <p:cNvPr id="27662" name="AutoShape 6"/>
            <p:cNvSpPr>
              <a:spLocks/>
            </p:cNvSpPr>
            <p:nvPr/>
          </p:nvSpPr>
          <p:spPr bwMode="auto">
            <a:xfrm>
              <a:off x="2200" y="935"/>
              <a:ext cx="272" cy="726"/>
            </a:xfrm>
            <a:prstGeom prst="rightBrace">
              <a:avLst>
                <a:gd name="adj1" fmla="val 22243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400">
                <a:cs typeface="Arial" panose="020B0604020202020204" pitchFamily="34" charset="0"/>
              </a:endParaRPr>
            </a:p>
          </p:txBody>
        </p:sp>
        <p:sp>
          <p:nvSpPr>
            <p:cNvPr id="27663" name="Text Box 7"/>
            <p:cNvSpPr txBox="1">
              <a:spLocks noChangeArrowheads="1"/>
            </p:cNvSpPr>
            <p:nvPr/>
          </p:nvSpPr>
          <p:spPr bwMode="auto">
            <a:xfrm>
              <a:off x="2490" y="898"/>
              <a:ext cx="2941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dirty="0">
                  <a:cs typeface="Arial" pitchFamily="34" charset="0"/>
                </a:rPr>
                <a:t>Patří </a:t>
              </a:r>
              <a:r>
                <a:rPr lang="cs-CZ" altLang="cs-CZ" sz="2400" dirty="0" smtClean="0">
                  <a:cs typeface="Arial" pitchFamily="34" charset="0"/>
                </a:rPr>
                <a:t>do třídy tzv. </a:t>
              </a:r>
              <a:r>
                <a:rPr lang="cs-CZ" altLang="cs-CZ" sz="2400" b="1" dirty="0" smtClean="0">
                  <a:solidFill>
                    <a:srgbClr val="0033CC"/>
                  </a:solidFill>
                  <a:cs typeface="Arial" pitchFamily="34" charset="0"/>
                </a:rPr>
                <a:t>kalibračních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dirty="0">
                  <a:solidFill>
                    <a:srgbClr val="0033CC"/>
                  </a:solidFill>
                  <a:cs typeface="Arial" pitchFamily="34" charset="0"/>
                </a:rPr>
                <a:t>t</a:t>
              </a:r>
              <a:r>
                <a:rPr lang="cs-CZ" altLang="cs-CZ" sz="2400" b="1" dirty="0" smtClean="0">
                  <a:solidFill>
                    <a:srgbClr val="0033CC"/>
                  </a:solidFill>
                  <a:cs typeface="Arial" pitchFamily="34" charset="0"/>
                </a:rPr>
                <a:t>eorií</a:t>
              </a:r>
              <a:r>
                <a:rPr lang="cs-CZ" altLang="cs-CZ" sz="2400" dirty="0" smtClean="0">
                  <a:cs typeface="Arial" pitchFamily="34" charset="0"/>
                </a:rPr>
                <a:t> </a:t>
              </a:r>
              <a:r>
                <a:rPr lang="cs-CZ" altLang="cs-CZ" sz="2400" dirty="0">
                  <a:cs typeface="Arial" pitchFamily="34" charset="0"/>
                </a:rPr>
                <a:t>jež představují základní </a:t>
              </a:r>
              <a:endParaRPr lang="cs-CZ" altLang="cs-CZ" sz="2400" dirty="0" smtClean="0"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dirty="0" smtClean="0">
                  <a:cs typeface="Arial" pitchFamily="34" charset="0"/>
                </a:rPr>
                <a:t>rámec pro </a:t>
              </a:r>
              <a:r>
                <a:rPr lang="cs-CZ" altLang="cs-CZ" sz="2400" dirty="0">
                  <a:cs typeface="Arial" pitchFamily="34" charset="0"/>
                </a:rPr>
                <a:t>popis sil v mikrosvětě.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 b="1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7664" name="Text Box 9"/>
            <p:cNvSpPr txBox="1">
              <a:spLocks noChangeArrowheads="1"/>
            </p:cNvSpPr>
            <p:nvPr/>
          </p:nvSpPr>
          <p:spPr bwMode="auto">
            <a:xfrm>
              <a:off x="2751" y="1436"/>
              <a:ext cx="1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 b="1" dirty="0"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23850" y="3886200"/>
            <a:ext cx="8383588" cy="2414588"/>
            <a:chOff x="204" y="2614"/>
            <a:chExt cx="5281" cy="1521"/>
          </a:xfrm>
        </p:grpSpPr>
        <p:pic>
          <p:nvPicPr>
            <p:cNvPr id="27660" name="Picture 10" descr="sily_ob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840"/>
              <a:ext cx="5281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1" name="AutoShape 11"/>
            <p:cNvSpPr>
              <a:spLocks noChangeArrowheads="1"/>
            </p:cNvSpPr>
            <p:nvPr/>
          </p:nvSpPr>
          <p:spPr bwMode="auto">
            <a:xfrm>
              <a:off x="2290" y="2614"/>
              <a:ext cx="154" cy="30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400">
                <a:cs typeface="Arial" panose="020B0604020202020204" pitchFamily="34" charset="0"/>
              </a:endParaRPr>
            </a:p>
          </p:txBody>
        </p:sp>
      </p:grp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07576" y="5992905"/>
            <a:ext cx="8910918" cy="46166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cs typeface="Arial" pitchFamily="34" charset="0"/>
              </a:rPr>
              <a:t>Dosah sil je nepřímo úměrný hmotnosti příslušného </a:t>
            </a:r>
            <a:r>
              <a:rPr lang="cs-CZ" altLang="cs-CZ" sz="2400" b="1" dirty="0" smtClean="0">
                <a:cs typeface="Arial" pitchFamily="34" charset="0"/>
              </a:rPr>
              <a:t>nosiče</a:t>
            </a:r>
            <a:endParaRPr lang="cs-CZ" altLang="cs-CZ" sz="2400" b="1" dirty="0">
              <a:cs typeface="Arial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4-5. 11. 2021</a:t>
            </a: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92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ily_ob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450"/>
            <a:ext cx="84550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95288" y="1598613"/>
            <a:ext cx="3600450" cy="461962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FF3300"/>
                </a:solidFill>
                <a:cs typeface="Arial" pitchFamily="34" charset="0"/>
              </a:rPr>
              <a:t>Elektromagnetické síly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 rot="5400000">
            <a:off x="4133850" y="555625"/>
            <a:ext cx="792163" cy="347663"/>
          </a:xfrm>
          <a:prstGeom prst="leftArrow">
            <a:avLst>
              <a:gd name="adj1" fmla="val 50000"/>
              <a:gd name="adj2" fmla="val 569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400">
              <a:cs typeface="Arial" panose="020B0604020202020204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067175" y="1196975"/>
            <a:ext cx="1037463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  <a:cs typeface="Arial" pitchFamily="34" charset="0"/>
              </a:rPr>
              <a:t>Foton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2205038"/>
            <a:ext cx="8455025" cy="2128837"/>
            <a:chOff x="230" y="673"/>
            <a:chExt cx="5326" cy="130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30" y="673"/>
              <a:ext cx="5326" cy="1306"/>
              <a:chOff x="230" y="673"/>
              <a:chExt cx="5326" cy="1306"/>
            </a:xfrm>
          </p:grpSpPr>
          <p:pic>
            <p:nvPicPr>
              <p:cNvPr id="29713" name="Picture 5" descr="sily_obr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" y="673"/>
                <a:ext cx="5326" cy="1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14" name="AutoShape 6"/>
              <p:cNvSpPr>
                <a:spLocks noChangeArrowheads="1"/>
              </p:cNvSpPr>
              <p:nvPr/>
            </p:nvSpPr>
            <p:spPr bwMode="auto">
              <a:xfrm rot="5400000">
                <a:off x="2549" y="1033"/>
                <a:ext cx="486" cy="225"/>
              </a:xfrm>
              <a:prstGeom prst="leftArrow">
                <a:avLst>
                  <a:gd name="adj1" fmla="val 50000"/>
                  <a:gd name="adj2" fmla="val 5696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40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712" name="Text Box 7"/>
            <p:cNvSpPr txBox="1">
              <a:spLocks noChangeArrowheads="1"/>
            </p:cNvSpPr>
            <p:nvPr/>
          </p:nvSpPr>
          <p:spPr bwMode="auto">
            <a:xfrm>
              <a:off x="1954" y="1565"/>
              <a:ext cx="2237" cy="283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dirty="0">
                  <a:solidFill>
                    <a:schemeClr val="bg1"/>
                  </a:solidFill>
                  <a:cs typeface="Arial" pitchFamily="34" charset="0"/>
                </a:rPr>
                <a:t>osm barevných gluonů</a:t>
              </a:r>
            </a:p>
          </p:txBody>
        </p:sp>
      </p:grp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68313" y="3830638"/>
            <a:ext cx="1525587" cy="461962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FF3300"/>
                </a:solidFill>
                <a:cs typeface="Arial" pitchFamily="34" charset="0"/>
              </a:rPr>
              <a:t>Silné síly</a:t>
            </a:r>
          </a:p>
        </p:txBody>
      </p:sp>
      <p:pic>
        <p:nvPicPr>
          <p:cNvPr id="16" name="Picture 3" descr="sily_ob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365625"/>
            <a:ext cx="84550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95287" y="5919788"/>
            <a:ext cx="2610379" cy="83099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FF3300"/>
                </a:solidFill>
                <a:cs typeface="Arial" pitchFamily="34" charset="0"/>
              </a:rPr>
              <a:t>Slabé, ale velmi důležité </a:t>
            </a:r>
            <a:r>
              <a:rPr lang="cs-CZ" altLang="cs-CZ" sz="2400" b="1" dirty="0">
                <a:solidFill>
                  <a:srgbClr val="FF3300"/>
                </a:solidFill>
                <a:cs typeface="Arial" pitchFamily="34" charset="0"/>
              </a:rPr>
              <a:t>síly</a:t>
            </a:r>
          </a:p>
        </p:txBody>
      </p:sp>
      <p:sp>
        <p:nvSpPr>
          <p:cNvPr id="29709" name="AutoShape 6"/>
          <p:cNvSpPr>
            <a:spLocks noChangeArrowheads="1"/>
          </p:cNvSpPr>
          <p:nvPr/>
        </p:nvSpPr>
        <p:spPr bwMode="auto">
          <a:xfrm rot="5400000">
            <a:off x="4068762" y="4941888"/>
            <a:ext cx="792163" cy="357188"/>
          </a:xfrm>
          <a:prstGeom prst="leftArrow">
            <a:avLst>
              <a:gd name="adj1" fmla="val 50000"/>
              <a:gd name="adj2" fmla="val 569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400">
              <a:cs typeface="Arial" panose="020B0604020202020204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132138" y="5708650"/>
            <a:ext cx="2698175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  <a:cs typeface="Arial" pitchFamily="34" charset="0"/>
              </a:rPr>
              <a:t>bosony W</a:t>
            </a:r>
            <a:r>
              <a:rPr lang="cs-CZ" altLang="cs-CZ" sz="2400" b="1" baseline="30000" dirty="0">
                <a:solidFill>
                  <a:schemeClr val="bg1"/>
                </a:solidFill>
                <a:cs typeface="Arial" pitchFamily="34" charset="0"/>
              </a:rPr>
              <a:t>+</a:t>
            </a:r>
            <a:r>
              <a:rPr lang="cs-CZ" altLang="cs-CZ" sz="2400" b="1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,W</a:t>
            </a:r>
            <a:r>
              <a:rPr lang="cs-CZ" altLang="cs-CZ" sz="2400" b="1" baseline="300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-</a:t>
            </a:r>
            <a:r>
              <a:rPr lang="cs-CZ" altLang="cs-CZ" sz="2400" b="1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,Z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4-5. 11. 2021</a:t>
            </a: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815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Obrázek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4813"/>
            <a:ext cx="67691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4-5. 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  <p:sp>
        <p:nvSpPr>
          <p:cNvPr id="6" name="Obdélník 5"/>
          <p:cNvSpPr/>
          <p:nvPr/>
        </p:nvSpPr>
        <p:spPr>
          <a:xfrm>
            <a:off x="5307107" y="4491318"/>
            <a:ext cx="1344706" cy="119230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660776" y="4706470"/>
            <a:ext cx="141642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Higgsův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 boson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16013" y="683172"/>
            <a:ext cx="1732290" cy="533821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73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36777" y="1495809"/>
            <a:ext cx="786946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pitchFamily="34" charset="0"/>
                <a:cs typeface="Arial" pitchFamily="34" charset="0"/>
              </a:rPr>
              <a:t>Standardní model obsahuje cca </a:t>
            </a:r>
            <a:r>
              <a:rPr lang="cs-CZ" alt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 volných parametrů</a:t>
            </a:r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eaLnBrk="1" hangingPunct="1"/>
            <a:endParaRPr lang="cs-CZ" altLang="cs-CZ" sz="10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cs-CZ" alt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hmotnosti 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kvarků, leptonů a nosičů sil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cs-CZ" altLang="cs-CZ" sz="2400" dirty="0">
                <a:latin typeface="Arial" pitchFamily="34" charset="0"/>
                <a:cs typeface="Arial" pitchFamily="34" charset="0"/>
              </a:rPr>
              <a:t> jejich </a:t>
            </a:r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elektrické, slabé a silné </a:t>
            </a:r>
            <a:r>
              <a:rPr lang="cs-CZ" altLang="cs-CZ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„náboje“ </a:t>
            </a:r>
            <a:endParaRPr lang="cs-CZ" altLang="cs-CZ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cs-CZ" alt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další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 parametry </a:t>
            </a:r>
            <a:endParaRPr lang="en-US" alt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308958" y="4437425"/>
            <a:ext cx="85481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Tyto skutečnosti podle většiny fyziků ukazují, že </a:t>
            </a:r>
            <a:r>
              <a:rPr lang="cs-CZ" alt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standardní</a:t>
            </a:r>
          </a:p>
          <a:p>
            <a:pPr eaLnBrk="1" hangingPunct="1"/>
            <a:r>
              <a:rPr lang="cs-CZ" alt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alt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odel neposkytuje úplný popis přírody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a jeho nedostatky</a:t>
            </a:r>
            <a:endParaRPr lang="cs-CZ" altLang="cs-CZ" sz="24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by měly 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být </a:t>
            </a:r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odstraněny 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v </a:t>
            </a:r>
            <a:r>
              <a:rPr lang="cs-CZ" altLang="cs-CZ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„teorii všeho</a:t>
            </a:r>
            <a:r>
              <a:rPr lang="cs-CZ" altLang="cs-CZ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“, </a:t>
            </a:r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níž by hodnoty </a:t>
            </a:r>
            <a:endParaRPr lang="cs-CZ" altLang="cs-CZ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cs-CZ" altLang="cs-CZ" sz="2400" dirty="0">
                <a:latin typeface="Arial" pitchFamily="34" charset="0"/>
                <a:cs typeface="Arial" pitchFamily="34" charset="0"/>
              </a:rPr>
              <a:t>v</a:t>
            </a:r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šech volných 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parametrů byly </a:t>
            </a:r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spočitatelné.</a:t>
            </a:r>
            <a:endParaRPr lang="en-US" alt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04787" y="3439814"/>
            <a:ext cx="8425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Nezahrnuje gravitaci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a není v něm žádná částice, která by mohla být kandidátem na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podstatu temné hmoty.</a:t>
            </a:r>
            <a:endParaRPr lang="cs-CZ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4-5. 11. 2021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Týden vědy, Fyzikální ústav 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7B12-C461-43C4-927F-7FB7648AED73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048871" y="609600"/>
            <a:ext cx="6338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Arial" pitchFamily="34" charset="0"/>
                <a:cs typeface="Arial" pitchFamily="34" charset="0"/>
              </a:rPr>
              <a:t>Vady standardního modelu na kráse</a:t>
            </a:r>
            <a:endParaRPr lang="cs-CZ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52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1910</TotalTime>
  <Words>1627</Words>
  <Application>Microsoft Office PowerPoint</Application>
  <PresentationFormat>Předvádění na obrazovce (4:3)</PresentationFormat>
  <Paragraphs>260</Paragraphs>
  <Slides>25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Microsoft Sans Serif</vt:lpstr>
      <vt:lpstr>Wingdings</vt:lpstr>
      <vt:lpstr>Motiv Office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chyla@fzu.cz</dc:creator>
  <cp:lastModifiedBy>chyla@fzu.cz</cp:lastModifiedBy>
  <cp:revision>54</cp:revision>
  <dcterms:created xsi:type="dcterms:W3CDTF">2021-11-01T20:08:21Z</dcterms:created>
  <dcterms:modified xsi:type="dcterms:W3CDTF">2021-11-05T05:37:56Z</dcterms:modified>
</cp:coreProperties>
</file>