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6" r:id="rId3"/>
    <p:sldId id="267" r:id="rId4"/>
    <p:sldId id="284" r:id="rId5"/>
    <p:sldId id="293" r:id="rId6"/>
    <p:sldId id="317" r:id="rId7"/>
    <p:sldId id="292" r:id="rId8"/>
    <p:sldId id="305" r:id="rId9"/>
    <p:sldId id="288" r:id="rId10"/>
    <p:sldId id="307" r:id="rId11"/>
    <p:sldId id="308" r:id="rId12"/>
    <p:sldId id="286" r:id="rId13"/>
    <p:sldId id="309" r:id="rId14"/>
    <p:sldId id="287" r:id="rId15"/>
    <p:sldId id="275" r:id="rId16"/>
    <p:sldId id="318" r:id="rId17"/>
    <p:sldId id="274" r:id="rId18"/>
    <p:sldId id="278" r:id="rId19"/>
    <p:sldId id="272" r:id="rId20"/>
    <p:sldId id="289" r:id="rId21"/>
    <p:sldId id="300" r:id="rId22"/>
    <p:sldId id="301" r:id="rId23"/>
    <p:sldId id="302" r:id="rId24"/>
    <p:sldId id="303" r:id="rId25"/>
    <p:sldId id="304" r:id="rId26"/>
    <p:sldId id="298" r:id="rId27"/>
    <p:sldId id="299" r:id="rId28"/>
    <p:sldId id="306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6B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979" autoAdjust="0"/>
  </p:normalViewPr>
  <p:slideViewPr>
    <p:cSldViewPr>
      <p:cViewPr varScale="1">
        <p:scale>
          <a:sx n="65" d="100"/>
          <a:sy n="65" d="100"/>
        </p:scale>
        <p:origin x="13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58389-E192-49E7-955B-F4D6A4703A0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951ED-7EE5-4212-9636-D8A444CAD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51ED-7EE5-4212-9636-D8A444CADC9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61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51ED-7EE5-4212-9636-D8A444CADC9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44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51ED-7EE5-4212-9636-D8A444CADC9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61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51ED-7EE5-4212-9636-D8A444CADC9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12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EF58-D352-4AE4-9927-5E0CEB8834E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E=mc2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196752"/>
            <a:ext cx="88569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Čtenáři či diváci filmového zpracování knihy Dana Browna </a:t>
            </a:r>
            <a:r>
              <a:rPr kumimoji="0" lang="cs-CZ" sz="2200" b="1" i="1" u="none" strike="noStrike" cap="none" normalizeH="0" baseline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Andělé a démoni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 mnou možná nebudou souhlasit, ale 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hlavní roli v tomto příběhu nehraje Tom </a:t>
            </a:r>
            <a:r>
              <a:rPr kumimoji="0" lang="cs-CZ" sz="2200" b="1" i="0" u="none" strike="noStrike" cap="none" normalizeH="0" baseline="0" dirty="0" err="1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Hanks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j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ako harvardský profesor symboliky a</a:t>
            </a:r>
            <a:endParaRPr kumimoji="0" 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79712" y="0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3600" b="1" i="0" u="none" strike="noStrike" cap="none" normalizeH="0" baseline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 hlavní roli antihmota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rgbClr val="1216B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47664" y="548680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Co to je, jaké má vlastnosti a proč vůbec existuje antihmota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85241" y="899428"/>
            <a:ext cx="471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Jiří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Chýla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Fyzikální ústav Akademie věd České republiky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 descr="www.film-game.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343674"/>
            <a:ext cx="3744416" cy="4109662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2184539"/>
            <a:ext cx="525658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ikonologie Robert </a:t>
            </a:r>
            <a:r>
              <a:rPr kumimoji="0" lang="cs-CZ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Langdon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ani </a:t>
            </a:r>
            <a:r>
              <a:rPr kumimoji="0" lang="cs-CZ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Ayelet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Zurer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ztělesňující </a:t>
            </a:r>
            <a:r>
              <a:rPr kumimoji="0" lang="cs-CZ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Vittorii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adoptivní dceru Leonarda </a:t>
            </a:r>
            <a:r>
              <a:rPr kumimoji="0" lang="cs-CZ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Vetra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kněze a fyzika, který v tajné</a:t>
            </a: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laboratoři Evropského</a:t>
            </a: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střediska částic CERN potají vyrábí antihmotu, 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ale ona antihmota samotná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cs-CZ" sz="2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 její existenci a vlastnostech je založena celá zápletka, ale pokud věří-</a:t>
            </a:r>
            <a:r>
              <a:rPr kumimoji="0" lang="cs-CZ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me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moderní fyzice, která pozoruhodným způsobem propojuje základní zákonitosti mikrosvěta a makrosvěta, 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také existence nás samotných.</a:t>
            </a:r>
            <a:endParaRPr kumimoji="0" lang="cs-CZ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1"/>
      <p:bldP spid="5" grpId="1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8" descr="Image result for hydrogen atom 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2" name="AutoShape 10" descr="Image result for hydrogen atom 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4" name="AutoShape 12" descr="Image result for hydrogen atom 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907704" y="1268760"/>
            <a:ext cx="50597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elektron:     Q= -1,  L=-1,   m=</a:t>
            </a:r>
            <a:r>
              <a:rPr lang="cs-CZ" sz="2400" b="1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b="1" baseline="-25000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e</a:t>
            </a:r>
            <a:endParaRPr lang="cs-CZ" sz="2400" b="1" dirty="0" smtClean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pozitron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= +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L=+1,  m=</a:t>
            </a:r>
            <a:r>
              <a:rPr lang="cs-CZ" sz="2400" b="1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b="1" baseline="-25000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e</a:t>
            </a:r>
            <a:endParaRPr lang="cs-CZ" sz="2400" b="1" baseline="-25000" dirty="0" smtClean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  <a:p>
            <a:endParaRPr lang="cs-CZ" sz="1000" b="1" dirty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proton:    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   Q=+1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 B=+1, m=m</a:t>
            </a:r>
            <a:r>
              <a:rPr lang="cs-CZ" sz="2400" b="1" baseline="-25000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</a:t>
            </a:r>
            <a:endParaRPr lang="cs-CZ" sz="2400" b="1" dirty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antiproton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Q=-1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 B=-1,  m=m</a:t>
            </a:r>
            <a:r>
              <a:rPr lang="cs-CZ" sz="2400" b="1" baseline="-25000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</a:t>
            </a:r>
          </a:p>
          <a:p>
            <a:endParaRPr lang="cs-CZ" sz="1000" b="1" dirty="0" smtClean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neutron:       Q=0,   B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=+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1, m=</a:t>
            </a:r>
            <a:r>
              <a:rPr lang="cs-CZ" sz="2400" b="1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b="1" baseline="-25000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n</a:t>
            </a:r>
            <a:endParaRPr lang="cs-CZ" sz="2400" b="1" dirty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antineutron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Q=0,   B=-1,</a:t>
            </a:r>
            <a:r>
              <a:rPr lang="cs-CZ" sz="2400" b="1" baseline="-25000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m=</a:t>
            </a:r>
            <a:r>
              <a:rPr lang="cs-CZ" sz="2400" b="1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b="1" baseline="-25000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n</a:t>
            </a:r>
            <a:endParaRPr lang="cs-CZ" sz="2400" b="1" dirty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926472" y="4005064"/>
            <a:ext cx="467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ion </a:t>
            </a:r>
            <a:r>
              <a:rPr lang="el-GR" sz="2400" b="1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sz="2400" b="1" baseline="30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:  Q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+1, B=L=0, m=m</a:t>
            </a:r>
            <a:r>
              <a:rPr lang="cs-CZ" sz="2400" b="1" baseline="-25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</a:p>
          <a:p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ion </a:t>
            </a:r>
            <a:r>
              <a:rPr lang="el-GR" sz="2400" b="1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sz="2400" b="1" baseline="30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:   Q=-1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B=L=0, m=m</a:t>
            </a:r>
            <a:r>
              <a:rPr lang="cs-CZ" sz="2400" b="1" baseline="-25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cs-CZ" sz="2400" b="1" dirty="0">
              <a:solidFill>
                <a:srgbClr val="1216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pion </a:t>
            </a:r>
            <a:r>
              <a:rPr lang="el-GR" sz="2400" b="1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sz="2400" b="1" baseline="30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:   Q= 0, B=L=0, m=m</a:t>
            </a:r>
            <a:r>
              <a:rPr lang="cs-CZ" sz="2400" b="1" baseline="-25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cs-CZ" sz="2400" b="1" dirty="0">
              <a:solidFill>
                <a:srgbClr val="1216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88500" y="68431"/>
            <a:ext cx="8911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Antičástice mají všechny charakteristiky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(elektrický náboj Q,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aryonový náboj B a leptonový náboj L)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opačné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než příslušné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ástice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přesně stejnou hmotnost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konkrétně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5831" y="5733256"/>
            <a:ext cx="791755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Klíčový empirický fakt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celkový elektrický, baryonový i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eptonový náboj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v přírodních procesech nemění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51720" y="5229200"/>
            <a:ext cx="397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oton:    Q= 0, B=L=0, m=0</a:t>
            </a:r>
            <a:endParaRPr lang="cs-CZ" sz="24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09487" y="293747"/>
            <a:ext cx="7362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Antičástice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proto rodí a zanikají vždy v páru s 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příslušnou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částicí</a:t>
            </a:r>
            <a:r>
              <a:rPr lang="cs-CZ" sz="2400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573" y="1201976"/>
            <a:ext cx="872706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Příklady: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proton + proton → proton + proton +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antiproton</a:t>
            </a:r>
          </a:p>
          <a:p>
            <a:endParaRPr lang="cs-CZ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antiproton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pion </a:t>
            </a:r>
            <a:r>
              <a:rPr lang="el-GR" sz="2400" b="1" dirty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sz="2400" b="1" baseline="30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2400" b="1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pion </a:t>
            </a:r>
            <a:r>
              <a:rPr lang="el-GR" sz="2400" b="1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sz="2400" b="1" baseline="30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cs-CZ" sz="2400" b="1" dirty="0" smtClean="0">
              <a:solidFill>
                <a:srgbClr val="1216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baseline="30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antiproton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400" b="1" dirty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foton</a:t>
            </a:r>
            <a:r>
              <a:rPr lang="cs-CZ" sz="2400" b="1" baseline="30000" dirty="0" smtClean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foton</a:t>
            </a:r>
          </a:p>
          <a:p>
            <a:endParaRPr lang="cs-CZ" sz="1000" b="1" dirty="0" smtClean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         elektron +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pozitron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foton</a:t>
            </a:r>
            <a:r>
              <a:rPr lang="cs-CZ" sz="2400" b="1" baseline="30000" dirty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1216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2400" b="1" dirty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foton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8" y="3958896"/>
            <a:ext cx="9112827" cy="21344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796136" y="1556792"/>
            <a:ext cx="28906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27584" y="2132856"/>
            <a:ext cx="28906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27584" y="2708920"/>
            <a:ext cx="28906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27584" y="3284984"/>
            <a:ext cx="28906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5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36357" y="188640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hlediska využití antihmoty pro produkci energie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není důležité vyrobit atomy antihmoty, ale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stačí vyrobit jen antiprotony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nebo antineutrony. Protony a neutrony i jejich antičástice, jsou 2000krát těžší než elektrony a pozitrony, takže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téměř veškerá hmotnost atomů je uložena v protonech a neutronech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Image result for canister of antimatter ang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15543"/>
            <a:ext cx="3153374" cy="331236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36357" y="2379652"/>
            <a:ext cx="53113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protože se antineutrony rozpadají za15 minut na antiprotony a pozitrony (a neutrina)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je nejsnazší vyrobit antiprotony</a:t>
            </a: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Tohle 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Leonard </a:t>
            </a:r>
            <a:r>
              <a:rPr lang="cs-CZ" sz="2400" b="1" dirty="0" err="1" smtClean="0">
                <a:solidFill>
                  <a:srgbClr val="1216B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Vetra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jistě věděl a v baňce s antihmotou, kterou spiklenci z jeho laboratoře ukradli,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byly určitě jen antiprotony</a:t>
            </a: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endParaRPr lang="cs-CZ" sz="8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Ty lze v elektromagnetických pastích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„baňkách“, udržovat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poměrně dlouho.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41952" y="5827911"/>
            <a:ext cx="2759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Baňka s antihmotou </a:t>
            </a:r>
          </a:p>
          <a:p>
            <a:r>
              <a:rPr lang="cs-CZ" sz="2200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z Andělů a démonů</a:t>
            </a:r>
            <a:endParaRPr lang="cs-CZ" sz="2200" dirty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5" y="939673"/>
            <a:ext cx="6554045" cy="33123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57200" y="353278"/>
            <a:ext cx="836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CERN dnes již umějí produkovat i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atomy </a:t>
            </a:r>
            <a:r>
              <a:rPr 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antivodíku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tedy vázané stavy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antiprotonu a pozitronu.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6516216" y="793206"/>
            <a:ext cx="424408" cy="97840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23528" y="4221088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problém v jedné „baňce“ udržet pozitrony a v jiné baňce antiprotony, aniž by se „dotkly“ atomů hmoty, protože obě částice jsou elektricky nabité a lze s nimi dobře manipulovat, ale zkonstruovat „baňku“, která by udržela  elektricky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neutrální atomy </a:t>
            </a:r>
            <a:r>
              <a:rPr lang="cs-CZ" sz="2400" b="1" dirty="0" err="1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antivodíku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podstatně složitější. Ale jde to.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1052736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 1 gramu antiprotonů jich je cca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milion miliard </a:t>
            </a:r>
            <a:r>
              <a:rPr lang="cs-CZ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miliard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Každý antiproton má průměr zhruba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dvě tisíciny miliardtiny 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milimetru</a:t>
            </a:r>
          </a:p>
          <a:p>
            <a:endParaRPr lang="cs-CZ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Natěsnány vedle sebe by se vešly do krychle s hranou o 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délce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setiny nejtenčího lidského vlasu</a:t>
            </a:r>
          </a:p>
          <a:p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Krychle o hraně 1 cm zaplněná antiprotony 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těsně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vedle sebe jako jsou v atomovém jádře 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by vážila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dvě stě milionů tun.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gram vody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tj. jeden mililitr, se vejde do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     krychle s hranou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cm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23728" y="332656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Čísla, pro něž nemáme cit</a:t>
            </a:r>
            <a:endParaRPr lang="cs-CZ" sz="2800" b="1" dirty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upload.wikimedia.org/wikipedia/commons/thumb/f/f0/Nucleus_drawing.svg/220px-Nucleus_draw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961" y="3061035"/>
            <a:ext cx="2095500" cy="2095501"/>
          </a:xfrm>
          <a:prstGeom prst="rect">
            <a:avLst/>
          </a:prstGeom>
          <a:noFill/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8365" y="116632"/>
            <a:ext cx="424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uvolňuje energie</a:t>
            </a:r>
            <a:endParaRPr lang="cs-CZ" sz="28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663079"/>
            <a:ext cx="783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Základem je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Einsteinův vztah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mezi hmotností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energií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63888" y="1124744"/>
            <a:ext cx="175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E=mc</a:t>
            </a:r>
            <a:r>
              <a:rPr lang="cs-CZ" sz="4000" b="1" baseline="30000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40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844824"/>
            <a:ext cx="7337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Klasická fyzika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energie i hmotnost se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zachovávají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9323" y="2420888"/>
            <a:ext cx="856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Einstein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hmotnost se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nezachovává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zachovává se energie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2983011"/>
            <a:ext cx="87698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elková hmotnost objektů může při procesech klesat a její pokles se měnit na pohybovou energie.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přeměna je podstatou všech procesů, při nichž se uvolňuje energie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Množství energie uvolněné v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chemických procesech je mnohem, mnohem menší než v procesech jaderných.</a:t>
            </a:r>
            <a:endParaRPr lang="cs-CZ" sz="24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5157192"/>
            <a:ext cx="85689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Výbuch TNT: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energie uvolněná při výbuchu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tisíc tun TNT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odpovídá energii uložené v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pouhém gramu hmoty.</a:t>
            </a:r>
          </a:p>
          <a:p>
            <a:endParaRPr lang="cs-CZ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Uvolnilo se tedy jen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miliardtin promile hmotnosti TNT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4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AVA-</a:t>
            </a:r>
            <a:r>
              <a:rPr lang="cs-CZ" dirty="0" err="1" smtClean="0"/>
              <a:t>School</a:t>
            </a:r>
            <a:r>
              <a:rPr lang="cs-CZ" dirty="0" smtClean="0"/>
              <a:t> on </a:t>
            </a:r>
            <a:r>
              <a:rPr lang="cs-CZ" dirty="0" err="1" smtClean="0"/>
              <a:t>Precision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 -  Přednáška ro veřejnost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9756" y="538279"/>
            <a:ext cx="9378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Důležitý zdroj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funkci všech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buněk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adenosin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trifosfát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36912" y="44624"/>
            <a:ext cx="4618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berou buňky energii?</a:t>
            </a:r>
            <a:endParaRPr lang="cs-CZ" sz="28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0" y="1195445"/>
            <a:ext cx="4248472" cy="2482701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79512" y="3920304"/>
            <a:ext cx="8964488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neboť při hydrolýze </a:t>
            </a:r>
          </a:p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+ H</a:t>
            </a:r>
            <a:r>
              <a:rPr lang="cs-CZ" sz="2400" b="1" baseline="-25000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→ ADP + fosfor</a:t>
            </a: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uvolnění značného množství energie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Tato energie se využívá téměř ve všech typech buněčných pochodů, jako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jsou stahy svalů, přenos nervových signálů, vnitrobuněčný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transport a membránový transport, výroba proteinů či syntéza RNA. 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76" y="951439"/>
            <a:ext cx="3476763" cy="335942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533390" y="4437112"/>
            <a:ext cx="39604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miliardtina promile ATP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Kernspalt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3647"/>
            <a:ext cx="5400600" cy="333487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61811" y="3690897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Štěpení uranu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62568" y="116632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Jaderné reakce</a:t>
            </a: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260729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Uvolní se energie odpovídající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 promile hmotnosti neutronu 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99792" y="2046039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0.99917M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0,00083M</a:t>
            </a:r>
            <a:r>
              <a:rPr lang="cs-CZ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56176" y="4509120"/>
            <a:ext cx="244827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 promile</a:t>
            </a:r>
          </a:p>
          <a:p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hmotnosti U236</a:t>
            </a:r>
            <a:endParaRPr lang="cs-CZ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524000" y="1546969"/>
            <a:ext cx="645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eutron → proton + elektron + antineutrino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504" y="692696"/>
            <a:ext cx="891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Rozpad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neutronu: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může probíhat protože součet hmotností protonu, elektronu a neutrina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menší než hmotnost neutronu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9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ittle_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76672"/>
            <a:ext cx="3944542" cy="259228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-7093296" y="685800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 přepočtu pomocí rovnice </a:t>
            </a:r>
            <a:r>
              <a:rPr lang="cs-CZ" dirty="0" smtClean="0">
                <a:hlinkClick r:id="rId3" tooltip="E=mc2"/>
              </a:rPr>
              <a:t>E=mc²</a:t>
            </a:r>
            <a:r>
              <a:rPr lang="cs-CZ" dirty="0" smtClean="0"/>
              <a:t> je 1 </a:t>
            </a:r>
            <a:r>
              <a:rPr lang="cs-CZ" dirty="0" err="1" smtClean="0"/>
              <a:t>Mt</a:t>
            </a:r>
            <a:r>
              <a:rPr lang="cs-CZ" dirty="0" smtClean="0"/>
              <a:t> TNT rovna 46,5 g.</a:t>
            </a:r>
          </a:p>
          <a:p>
            <a:r>
              <a:rPr lang="cs-CZ" dirty="0" err="1" smtClean="0"/>
              <a:t>Little</a:t>
            </a:r>
            <a:r>
              <a:rPr lang="cs-CZ" dirty="0" smtClean="0"/>
              <a:t> Boy na </a:t>
            </a:r>
            <a:r>
              <a:rPr lang="cs-CZ" dirty="0" err="1" smtClean="0"/>
              <a:t>Hiroshimu</a:t>
            </a:r>
            <a:r>
              <a:rPr lang="cs-CZ" dirty="0" smtClean="0"/>
              <a:t> měl 15 </a:t>
            </a:r>
            <a:r>
              <a:rPr lang="cs-CZ" dirty="0" err="1" smtClean="0"/>
              <a:t>Kt</a:t>
            </a:r>
            <a:r>
              <a:rPr lang="cs-CZ" dirty="0" smtClean="0"/>
              <a:t> TNT, </a:t>
            </a:r>
            <a:r>
              <a:rPr lang="cs-CZ" dirty="0" err="1" smtClean="0"/>
              <a:t>Fat</a:t>
            </a:r>
            <a:r>
              <a:rPr lang="cs-CZ" dirty="0" smtClean="0"/>
              <a:t> Man na Nagasaki 20 </a:t>
            </a:r>
            <a:r>
              <a:rPr lang="cs-CZ" dirty="0" err="1" smtClean="0"/>
              <a:t>Kt</a:t>
            </a:r>
            <a:r>
              <a:rPr lang="cs-CZ" dirty="0" smtClean="0"/>
              <a:t> TNT  </a:t>
            </a:r>
          </a:p>
          <a:p>
            <a:r>
              <a:rPr lang="cs-CZ" dirty="0" smtClean="0"/>
              <a:t>20 </a:t>
            </a:r>
            <a:r>
              <a:rPr lang="cs-CZ" dirty="0" err="1" smtClean="0"/>
              <a:t>Kt</a:t>
            </a:r>
            <a:r>
              <a:rPr lang="cs-CZ" dirty="0" smtClean="0"/>
              <a:t> TNT z 1 Kg U235</a:t>
            </a:r>
          </a:p>
          <a:p>
            <a:r>
              <a:rPr lang="cs-CZ" dirty="0" smtClean="0"/>
              <a:t>Uvolněná energie činí cca 1 promile hmotnosti U235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504" y="188640"/>
            <a:ext cx="53285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Boy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„chlapeček“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Uranová jaderná puma, která byla 6. srpna 1945 svržena na japonské přístavní město Hirošima.  Byla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vypuště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na z výšky 9 600 m a explodovala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ve 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výšce 580 m. </a:t>
            </a:r>
            <a: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Výbuch uvolnil energii odpovídající explozi asi 15 tisíc tun TNT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 Bezprostředně po výbuchu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zahy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nulo asi 70 000 obyvatel města,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stejný počet lidí zemřel později na následky radioaktivního ozáření nebo zranění. </a:t>
            </a: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2996952"/>
            <a:ext cx="40959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Váha celkem 4400 kg </a:t>
            </a: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64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uranu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235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obohaceného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na 83,5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8520" y="4221088"/>
            <a:ext cx="9035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Anihilace 0,25 g antihmoty s 0,25 g hmoty je ekvivalentní výbuchu 10 tisíc tun TNT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 Scéna v níž čtvrt gramu antihmoty „vybuchne“ nevysoko nad Svatopetrským náměstím a přihlížejícím davů se v podstatě nic nestane, </a:t>
            </a:r>
            <a:r>
              <a:rPr lang="cs-CZ" sz="22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je zcela mimo realitu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 Výbuch měl velmi připomínat výbuch bomby nad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Hiroshimou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měl proto zničit celý Řím a okamžitě zabít všechny lidi na Svatopetrském náměstí.</a:t>
            </a:r>
          </a:p>
        </p:txBody>
      </p:sp>
      <p:pic>
        <p:nvPicPr>
          <p:cNvPr id="7" name="Picture 6" descr="Image result for hiroshima nagasa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60041"/>
            <a:ext cx="8975134" cy="4855549"/>
          </a:xfrm>
          <a:prstGeom prst="rect">
            <a:avLst/>
          </a:prstGeom>
          <a:noFill/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4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44624"/>
            <a:ext cx="910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Nejefektivnější proces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přeměny hmotnosti na energii je rozpad 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47864" y="548680"/>
            <a:ext cx="1814920" cy="646331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4234" y="1340768"/>
            <a:ext cx="8502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němž se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veškerá hmotnost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neutrálního pionu přemění na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kinetickou energii dvou fotonů.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5" y="2276872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Efektivní jsou i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anihilační procesy,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jako ten, který hraje klíčovou roli v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Andělech a démonech: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31640" y="3625860"/>
            <a:ext cx="6072336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antiproton+proton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několik pionů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16610" y="4460919"/>
            <a:ext cx="8440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Hmotnost pionů je cca 7krát menší než hmotnost protonu či antiprotonu, takže při anihilaci na 4 piony se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hmotnosti antiprotonu a protonu přemění na energii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creenshot_2020-01-24 Welcome Angels Demons - The science behind the st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27384"/>
            <a:ext cx="9078058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87159" y="260648"/>
            <a:ext cx="6694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Zajímavá zápletka, ale slabá sci-fi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36512" y="1745515"/>
            <a:ext cx="6696744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Tom </a:t>
            </a:r>
            <a:r>
              <a:rPr lang="cs-CZ" sz="2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Hanks</a:t>
            </a:r>
            <a:r>
              <a:rPr lang="cs-CZ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hraje H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arvardského profesora </a:t>
            </a:r>
            <a:r>
              <a:rPr kumimoji="0" lang="cs-CZ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Langdona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</a:t>
            </a:r>
            <a:r>
              <a:rPr lang="cs-CZ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zjistil</a:t>
            </a: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že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starodávné tajné bratrstvo Iluminátů, </a:t>
            </a:r>
            <a:r>
              <a:rPr lang="cs-CZ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chce</a:t>
            </a: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zničit Vatikán. 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Nástrojem má být čtvrt gramu antihmoty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kterou zločinci ukradnou z tajné laboratoře v CERN a hodlají </a:t>
            </a:r>
            <a:r>
              <a:rPr kumimoji="0" lang="cs-CZ" sz="2200" b="1" i="0" u="sng" strike="noStrike" cap="none" normalizeH="0" baseline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nechat explodovat</a:t>
            </a:r>
            <a:r>
              <a:rPr kumimoji="0" lang="cs-CZ" sz="2200" b="1" i="0" strike="noStrike" cap="none" normalizeH="0" baseline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 Vatikánu</a:t>
            </a: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během 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konkláve svolané pro volbu nového papeže. S</a:t>
            </a: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polu s </a:t>
            </a:r>
            <a:r>
              <a:rPr kumimoji="0" lang="cs-CZ" sz="2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cernskou</a:t>
            </a: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vědkyní </a:t>
            </a:r>
            <a:r>
              <a:rPr kumimoji="0" lang="cs-CZ" sz="2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Vittorií</a:t>
            </a: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Vetra</a:t>
            </a:r>
            <a:r>
              <a:rPr kumimoji="0" 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jim v tom snaží zabránit.</a:t>
            </a:r>
            <a:endParaRPr kumimoji="0" 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Zápletka je hodně zapletená a rozluštění, kdo je spiklenec, který za vším stál a kdo zinscenoval krádež antihmoty, je velmi </a:t>
            </a:r>
            <a:r>
              <a:rPr lang="cs-CZ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neočekávané.  </a:t>
            </a:r>
            <a:endParaRPr lang="cs-CZ" sz="22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cs-CZ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Přesto je klíčová scéna </a:t>
            </a:r>
            <a:r>
              <a:rPr kumimoji="0" lang="cs-CZ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Andělů a démonů 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fikce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ke které nemohlo a ani nebude moci v CERN či jinde na Zemi dojít.</a:t>
            </a:r>
            <a:endParaRPr kumimoji="0" 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4644008" y="1628800"/>
            <a:ext cx="1909192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9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687760"/>
            <a:ext cx="878497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Vyrobit čtvrt gramu antihmoty v pozemských podmínkách je ovšem nemožné,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neboť to, co nám v běžném životě připadá jako malé množství hmoty, je z hlediska způsobu, jak je možné antihmotu vyrobit,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množství gigantické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Připomeňme, že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 gramu antihmoty je cca milion miliard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miliard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tj. bilion bilionů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rgbClr val="1216B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antiprotonů.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 CERN jsou přitom schopni rutině vyrábět asi 10 milionů antiprotonů za vteřinu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Protože rok má přibližně 30 milionů vteřin, lze za rok nepřetržitého provozu v CERN vyrobit přibližně 300 bilionů antiprotonů. Na čtvrt gramu jich ovšem potřebujeme těch bilionů 250 miliard,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takže čtvrt gramu antiprotonů by v CERN vyráběli asi miliardu let a to by ji museli vyrábět nonstop.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67744" y="188640"/>
            <a:ext cx="426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Jak se vyrábí antihmota</a:t>
            </a:r>
            <a:endParaRPr lang="cs-CZ" sz="2800" b="1" dirty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" y="737221"/>
            <a:ext cx="8943099" cy="53202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0" y="654049"/>
            <a:ext cx="8816510" cy="606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7799" y="2435404"/>
            <a:ext cx="85746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procesy, v nichž v počáteční etapě vzniku a vývoje vesmíru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vznikla hmota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kterou dnes pozorujeme.</a:t>
            </a:r>
          </a:p>
          <a:p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rocesy v nitru hvězd,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nichž se uvolňuje energie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kterou vyzařují a tedy umožňují, aby mohlo Slunce svítit.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88640"/>
            <a:ext cx="793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Jakou roli hrají antičástice v našem vesmíru?</a:t>
            </a:r>
            <a:endParaRPr lang="cs-CZ" sz="28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9263" y="1004535"/>
            <a:ext cx="882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Hrají klíčovou roli v řadě fyzikálních procesů,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nichž bychom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podle dnešních znalostí přírodních zákonů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 ani náš vesmír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neexistovali.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Jde především o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4760" y="4307031"/>
            <a:ext cx="8829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Antičástice jsou však velmi užitečné v některých moderních přístrojích v medicíně a jinde, například v </a:t>
            </a:r>
          </a:p>
          <a:p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pozitronové emisní tomografii. 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6219" y="692696"/>
            <a:ext cx="8928992" cy="58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Otcem dnešní představy o vzniku vesmíru známé pod názvem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Velký třesk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belgický kněz, matematik, fyzik a filosof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Georges </a:t>
            </a:r>
            <a:r>
              <a:rPr lang="cs-CZ" sz="2400" b="1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Lemaître</a:t>
            </a:r>
            <a:r>
              <a:rPr lang="cs-CZ" sz="24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cs-CZ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jednostránkovém článku </a:t>
            </a:r>
            <a:r>
              <a:rPr lang="cs-CZ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Počátek světa z hlediska kvantové teorie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roku 1931 formuloval svůj postoj k otázce, zda má smysl mluvit o počátku vesmíru slovy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vyslovil 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domněnku,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svět měl počátek, kdy byla veškerá hmota koncentrována v jednom „prvotním kvantu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 </a:t>
            </a:r>
            <a:endParaRPr lang="cs-CZ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cs-CZ" sz="1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Jestliže svět vznikl v jednom kvantu, pojmy prostor a čas neměly na samém počátku žádný smysl. Ten mohly nabýt, až když se původní kvantum rozdělilo na dostatečný počet kvant. Je-li tato hypotéza správná, svět vznikl krátce před počátkem prostoru a </a:t>
            </a:r>
            <a:r>
              <a:rPr lang="cs-CZ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času.“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6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50565" y="3182626"/>
            <a:ext cx="4032447" cy="283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zajímavost, </a:t>
            </a:r>
            <a:r>
              <a:rPr lang="cs-CZ" sz="2400" b="1" dirty="0" err="1" smtClean="0">
                <a:solidFill>
                  <a:srgbClr val="1216B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Lemaîtrův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1216B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„prvotní atom“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 němž by byly naskládány těšně vedla sebe všechna atomová jádra dnešního vesmíru, </a:t>
            </a:r>
            <a:r>
              <a:rPr lang="cs-CZ" sz="2400" b="1" dirty="0">
                <a:solidFill>
                  <a:srgbClr val="1216B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zaplnil naši sluneční soustavu až po Jupiter. </a:t>
            </a:r>
            <a:endParaRPr lang="cs-CZ" sz="2400" b="1" dirty="0">
              <a:solidFill>
                <a:srgbClr val="1216B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2644"/>
            <a:ext cx="4336502" cy="329370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1520" y="116632"/>
            <a:ext cx="8856984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Myšlenka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prvotního atomu, byla ovšem natolik revoluční, že jí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nikdo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nepřijal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Zajímavá 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byla reakce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Einsteina.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Lemaitrově semináři o </a:t>
            </a:r>
            <a:r>
              <a:rPr lang="cs-CZ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votním atomu 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Kalifornii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Einstein řekl, že tuto hypotézu nemá rád, protože </a:t>
            </a: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"příliš naznačuje teologickou </a:t>
            </a:r>
            <a:r>
              <a:rPr 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myšlenku </a:t>
            </a: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kreace".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potom, pravděpodobně trochu ironicky, dodal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Tohle je nejkrásnější a </a:t>
            </a:r>
            <a:r>
              <a:rPr lang="cs-CZ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nejuspokoji-vější</a:t>
            </a:r>
            <a:r>
              <a:rPr lang="cs-CZ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vysvětlení stvoření světa, jenž jsem kdy slyšel.“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1525" y="3002837"/>
            <a:ext cx="429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Lemaître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Einsteinem v roce 1934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9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701963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odle dnešních představ o vzniku vesmíru sehrála klíčovou roli při generaci hmoty v nejrannější etapě vzniku vesmíru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právě antihmota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Všude kolem nás je v současné době obrovské množství fotonů, ale nepatrně protonů: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jeden proton připadá přibližně miliarda fotonů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Nejpřirozenější způsob, jak tento velký nepoměr vysvětlit, je předpokládat, že na počátku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protonů i antiprotonů přesně stejně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zhruba stejně jako fotonů, ale během zlomku vteřiny,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vznikl nepatrný přebytek protonů nad antiprotony. 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40466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době, kdy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Lemaître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formuloval svůj model „prvotního atomu“, antihmota ještě nebyla objevena a otázku, odkud se vzal „prvotní atom“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nikdo nekladl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20909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Tento přebytek měl za důsledek,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že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následující anihilaci antiprotonů s protony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zůstal ve vesmíru jen nepatrný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srovnání s počtem fotonů.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Proč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jak vznikl z původně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stejného počtu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protonů antiprotonů malý přebytek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protonů,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jeden z nejaktuálnějších problémů současné fyziky elementárních částic. </a:t>
            </a:r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odle dnešních teoretických představ o zákonitostech mikrosvěta je vznik tohoto přebytku důsledkem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jemného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rozdílu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silami působícími na částice a antičástice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Kvantitativně ovšem tomuto efektu stále nerozumíme.</a:t>
            </a:r>
            <a:endParaRPr lang="cs-CZ" sz="24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0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260648"/>
            <a:ext cx="783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získává Slunce energii na to, aby svítilo?</a:t>
            </a:r>
            <a:endParaRPr lang="cs-CZ" sz="28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1290648"/>
            <a:ext cx="7499169" cy="46166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roton + proton → deuteron +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pozitron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neutrino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0123" y="851066"/>
            <a:ext cx="593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proces probíhající v nitru Slunce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1499" y="1781426"/>
            <a:ext cx="7702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Při niž se uvolňuje energie ve formě  pohybové energie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vznikajících částic. V dalších proces postupně vzniká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élium,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protony, neutrina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také fotony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75702" y="5517232"/>
            <a:ext cx="8768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Tento proces by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antičástic nemohl probíhat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je založen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kromě Einsteinovy teorie relativity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 na kvantové teorii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2940030"/>
            <a:ext cx="7034617" cy="2656369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0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0" y="18309"/>
            <a:ext cx="647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Pozitronová emisní tomografie (PET)</a:t>
            </a:r>
            <a:endParaRPr lang="cs-CZ" sz="28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611102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okalizace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místa vzniku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fotonů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které v těle vznikají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anihilaci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pozitronů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uvolněných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podanou radioaktivní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látkou a elektronů v atomech tkáně. Pozitrony vznikají např. v rozpadu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03983" y="1916832"/>
                <a:ext cx="5256585" cy="565091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groupChr>
                            <m:groupChrPr>
                              <m:chr m:val="→"/>
                              <m:pos m:val="top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groupChr>
                        </m:e>
                      </m:sPre>
                      <m:sPre>
                        <m:sPre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sPre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𝒑𝒐𝒛𝒊𝒕𝒓𝒐𝒏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𝑛𝑒𝑢𝑡𝑟𝑖𝑛𝑜</m:t>
                      </m:r>
                    </m:oMath>
                  </m:oMathPara>
                </a14:m>
                <a:endParaRPr lang="cs-C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83" y="1916832"/>
                <a:ext cx="5256585" cy="565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179512" y="2776860"/>
            <a:ext cx="5358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Detekce fotonů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uspořádána tak, že je možná trojrozměrná rekonstrukce aktivity radiofarmaka v těle.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PET zobrazuje schopnost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konkrétní tkáně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zachytávat podanou radioaktivní látku.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26" y="1738991"/>
            <a:ext cx="3138138" cy="500237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" y="541529"/>
            <a:ext cx="8523127" cy="63992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6" y="2581636"/>
            <a:ext cx="4174249" cy="43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055527" y="2564904"/>
            <a:ext cx="29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KONEC</a:t>
            </a:r>
            <a:endParaRPr lang="cs-CZ" sz="60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9" name="Obrázek 8" descr="0902014_07-A4-at-144-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95975" y="19665"/>
            <a:ext cx="10206367" cy="67937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ovéPole 9"/>
          <p:cNvSpPr txBox="1"/>
          <p:nvPr/>
        </p:nvSpPr>
        <p:spPr>
          <a:xfrm>
            <a:off x="323528" y="11663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postavy a režisér Andělů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démonů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CERN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8" descr="Image result for hydrogen atom 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2" name="AutoShape 10" descr="Image result for hydrogen atom 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4" name="AutoShape 12" descr="Image result for hydrogen atom 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987824" y="2024823"/>
            <a:ext cx="61561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Existenci antičástic předpověděl </a:t>
            </a:r>
            <a:r>
              <a:rPr lang="cs-CZ" sz="22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Paul </a:t>
            </a:r>
            <a:r>
              <a:rPr lang="cs-CZ" sz="2200" b="1" dirty="0" err="1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Dirac</a:t>
            </a:r>
            <a:r>
              <a:rPr lang="cs-CZ" sz="22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 v roce 1930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jako důsledek vlastností řešení rovnice, kterou formuloval v roce 1928 pro popis chování elektronu a která nese jeho jméno (</a:t>
            </a:r>
            <a:r>
              <a:rPr lang="cs-CZ" sz="22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Nobelova cena 1932).</a:t>
            </a:r>
          </a:p>
          <a:p>
            <a:endParaRPr lang="cs-CZ" sz="1200" b="1" dirty="0" smtClean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Do té doby </a:t>
            </a:r>
            <a: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nikdo antihmotu nepotřeboval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krásný příklad </a:t>
            </a:r>
            <a: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síly matematiky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při objevování zákonitostí mikrosvěta.</a:t>
            </a:r>
          </a:p>
        </p:txBody>
      </p:sp>
      <p:pic>
        <p:nvPicPr>
          <p:cNvPr id="3088" name="Picture 16" descr="Image result for Paul dir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8" y="2163256"/>
            <a:ext cx="2906556" cy="429008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1301765" y="164865"/>
            <a:ext cx="664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Co je to antihmota, kdo ji nařídil?</a:t>
            </a:r>
            <a:endParaRPr lang="cs-CZ" sz="3200" b="1" dirty="0">
              <a:solidFill>
                <a:srgbClr val="1216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91629" y="4941168"/>
            <a:ext cx="59046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Pozitron objeven v roce </a:t>
            </a:r>
            <a:r>
              <a:rPr lang="cs-CZ" sz="22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1932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C. Andersonem (</a:t>
            </a:r>
            <a:r>
              <a:rPr lang="cs-CZ" sz="22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Nobelova cena 1936),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antiproton v roce </a:t>
            </a:r>
            <a:r>
              <a:rPr lang="cs-CZ" sz="22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1955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 E.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Segrém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a O.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Chamberlainem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200" b="1" dirty="0" smtClean="0">
                <a:solidFill>
                  <a:srgbClr val="1216B8"/>
                </a:solidFill>
                <a:latin typeface="Arial" pitchFamily="34" charset="0"/>
                <a:cs typeface="Arial" pitchFamily="34" charset="0"/>
              </a:rPr>
              <a:t>Nobelova cena 1959).</a:t>
            </a:r>
          </a:p>
        </p:txBody>
      </p:sp>
      <p:sp>
        <p:nvSpPr>
          <p:cNvPr id="2" name="Obdélník 1"/>
          <p:cNvSpPr/>
          <p:nvPr/>
        </p:nvSpPr>
        <p:spPr>
          <a:xfrm>
            <a:off x="331546" y="723357"/>
            <a:ext cx="87049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Arial" pitchFamily="34" charset="0"/>
                <a:cs typeface="Arial" pitchFamily="34" charset="0"/>
              </a:rPr>
              <a:t>Antičástice existují ke </a:t>
            </a:r>
            <a:r>
              <a:rPr lang="cs-CZ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všem známým částicím.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endParaRPr lang="cs-CZ" sz="1000" dirty="0">
              <a:latin typeface="Arial" pitchFamily="34" charset="0"/>
              <a:cs typeface="Arial" pitchFamily="34" charset="0"/>
            </a:endParaRPr>
          </a:p>
          <a:p>
            <a:r>
              <a:rPr lang="cs-CZ" sz="2200" dirty="0">
                <a:latin typeface="Arial" pitchFamily="34" charset="0"/>
                <a:cs typeface="Arial" pitchFamily="34" charset="0"/>
              </a:rPr>
              <a:t>Antičástice mají </a:t>
            </a:r>
            <a: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všechny vlastnosti opačné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(co tím myslím, viz dále) než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jim příslušné částice, ale </a:t>
            </a:r>
            <a:r>
              <a:rPr lang="cs-CZ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přesně stejnou hmotnost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AVA-</a:t>
            </a:r>
            <a:r>
              <a:rPr lang="cs-CZ" dirty="0" err="1" smtClean="0"/>
              <a:t>School</a:t>
            </a:r>
            <a:r>
              <a:rPr lang="cs-CZ" dirty="0" smtClean="0"/>
              <a:t> on </a:t>
            </a:r>
            <a:r>
              <a:rPr lang="cs-CZ" dirty="0" err="1" smtClean="0"/>
              <a:t>Precision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 -  Přednáška ro veřejnost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57200" y="602128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1902-1984</a:t>
            </a:r>
            <a:endParaRPr lang="cs-CZ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CB62A4-4EF2-4CC1-97E6-AB94D7C412F6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6627" name="Picture 2" descr="cloudcha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93825"/>
            <a:ext cx="4535487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39608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Od konce 19. století vyvíjel </a:t>
            </a:r>
            <a:r>
              <a:rPr lang="cs-CZ" altLang="cs-CZ" sz="2400" b="1">
                <a:solidFill>
                  <a:srgbClr val="0033CC"/>
                </a:solidFill>
              </a:rPr>
              <a:t>H. R. Wilson</a:t>
            </a:r>
            <a:r>
              <a:rPr lang="cs-CZ" altLang="cs-CZ" sz="2400"/>
              <a:t> ke zviditelnění drah nabitých částic mlžné komory, jež</a:t>
            </a:r>
          </a:p>
          <a:p>
            <a:pPr eaLnBrk="1" hangingPunct="1"/>
            <a:r>
              <a:rPr lang="cs-CZ" altLang="cs-CZ" sz="2400"/>
              <a:t>jsou dvojího druhu:</a:t>
            </a:r>
          </a:p>
          <a:p>
            <a:pPr eaLnBrk="1" hangingPunct="1"/>
            <a:r>
              <a:rPr lang="cs-CZ" altLang="cs-CZ" sz="2400"/>
              <a:t>- </a:t>
            </a:r>
            <a:r>
              <a:rPr lang="cs-CZ" altLang="cs-CZ" sz="2400" b="1">
                <a:solidFill>
                  <a:srgbClr val="FF3300"/>
                </a:solidFill>
              </a:rPr>
              <a:t>expanzní</a:t>
            </a:r>
          </a:p>
          <a:p>
            <a:pPr eaLnBrk="1" hangingPunct="1">
              <a:buFontTx/>
              <a:buChar char="-"/>
            </a:pPr>
            <a:r>
              <a:rPr lang="cs-CZ" altLang="cs-CZ" sz="2400"/>
              <a:t> </a:t>
            </a:r>
            <a:r>
              <a:rPr lang="cs-CZ" altLang="cs-CZ" sz="2400" b="1">
                <a:solidFill>
                  <a:srgbClr val="FF3300"/>
                </a:solidFill>
              </a:rPr>
              <a:t>difuzní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619250" y="115888"/>
            <a:ext cx="5329238" cy="641350"/>
          </a:xfrm>
          <a:prstGeom prst="rect">
            <a:avLst/>
          </a:prstGeom>
          <a:solidFill>
            <a:srgbClr val="0042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>
                <a:solidFill>
                  <a:schemeClr val="bg1"/>
                </a:solidFill>
              </a:rPr>
              <a:t>1932: Objev pozitronu</a:t>
            </a: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 flipV="1">
            <a:off x="5219700" y="1412875"/>
            <a:ext cx="2808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865813" y="944563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/>
              <a:t>cca 17 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75175" y="5157788"/>
            <a:ext cx="39893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/>
              <a:t>Mlžná komora, kterou používal </a:t>
            </a:r>
          </a:p>
          <a:p>
            <a:pPr eaLnBrk="1" hangingPunct="1"/>
            <a:r>
              <a:rPr lang="cs-CZ" altLang="cs-CZ" sz="2000" b="1"/>
              <a:t>Anderson v letech 1935-1941 a </a:t>
            </a:r>
          </a:p>
          <a:p>
            <a:pPr eaLnBrk="1" hangingPunct="1"/>
            <a:r>
              <a:rPr lang="cs-CZ" altLang="cs-CZ" sz="2000" b="1"/>
              <a:t>kterou lze „spouštět“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2051050" y="2781300"/>
            <a:ext cx="3025775" cy="503238"/>
          </a:xfrm>
          <a:prstGeom prst="line">
            <a:avLst/>
          </a:prstGeom>
          <a:noFill/>
          <a:ln w="4127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března 2020</a:t>
            </a:r>
            <a:endParaRPr lang="en-US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AVA-School on Precision Studies -  Přednáška ro veřejnost </a:t>
            </a:r>
            <a:endParaRPr lang="en-US"/>
          </a:p>
        </p:txBody>
      </p:sp>
      <p:pic>
        <p:nvPicPr>
          <p:cNvPr id="26636" name="Picture 14" descr="Výsledek obrázku pro wilson expansion cloud cha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860800"/>
            <a:ext cx="35861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" y="785812"/>
            <a:ext cx="9144000" cy="60721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2930" y="116632"/>
            <a:ext cx="8658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Mlžná komora studentů gymnázia Opatov ve foyer Fyzikálního ústavu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D4C-F90B-43A1-BB36-04E30E4ECA98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" y="1269553"/>
            <a:ext cx="7956549" cy="61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1089819" y="5920135"/>
            <a:ext cx="2695575" cy="822325"/>
            <a:chOff x="376" y="3106"/>
            <a:chExt cx="1698" cy="518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 rot="19001666">
              <a:off x="1459" y="320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76" y="3106"/>
              <a:ext cx="12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2400" b="1" dirty="0"/>
                <a:t>1932: první </a:t>
              </a:r>
            </a:p>
            <a:p>
              <a:r>
                <a:rPr lang="en-US" altLang="cs-CZ" sz="2400" b="1" dirty="0" err="1"/>
                <a:t>pozitron</a:t>
              </a:r>
              <a:endParaRPr lang="cs-CZ" altLang="cs-CZ" sz="2400" b="1" dirty="0"/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-44172" y="3985745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 dirty="0"/>
              <a:t>olověná deska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-27862" y="3800821"/>
            <a:ext cx="1943100" cy="720725"/>
          </a:xfrm>
          <a:prstGeom prst="rightArrow">
            <a:avLst>
              <a:gd name="adj1" fmla="val 50000"/>
              <a:gd name="adj2" fmla="val 674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26281" y="8724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Fotografie drah nabitých částic v mlžné komoře umístěné v magnetickém poli. V nasycené pára zanechávají nabité částice po krátkou dobu stopu ve formě kondenzačních zrnek.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03187" y="21356"/>
            <a:ext cx="8937625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 znalosti orientace magnetického pole lze určit zda částice má kladný nebo záporný elektrický náboj a z hustoty zrn podél dráhy lze odhadnout její hmotnost. Tímto způsobem Anderson určil, že částice má hmotnost přibližně jako elektron a kladný elektrický náboj a tak objevil pozitron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4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45" y="950764"/>
            <a:ext cx="7292149" cy="474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2343792" y="1417687"/>
            <a:ext cx="2275064" cy="287594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35668" y="389469"/>
            <a:ext cx="2355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Odtud přiletěl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oton, který se v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olověné desce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řeměnil na 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43608" y="4623078"/>
            <a:ext cx="2291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první elektron-</a:t>
            </a:r>
          </a:p>
          <a:p>
            <a:pPr eaLnBrk="1" hangingPunct="1"/>
            <a:r>
              <a:rPr lang="cs-CZ" altLang="cs-CZ" sz="2400" dirty="0"/>
              <a:t>pozitronový pár</a:t>
            </a:r>
          </a:p>
        </p:txBody>
      </p:sp>
      <p:sp>
        <p:nvSpPr>
          <p:cNvPr id="12" name="Šipka doprava 11"/>
          <p:cNvSpPr/>
          <p:nvPr/>
        </p:nvSpPr>
        <p:spPr>
          <a:xfrm rot="20196081">
            <a:off x="3276076" y="4614928"/>
            <a:ext cx="1368152" cy="2822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8" descr="Image result for hydrogen atom 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2" name="AutoShape 10" descr="Image result for hydrogen atom 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4" name="AutoShape 12" descr="Image result for hydrogen atom 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24. března 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AVA-School on Precision Studies -  Přednáška ro veřejnost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EF58-D352-4AE4-9927-5E0CEB8834E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7781" y="620688"/>
            <a:ext cx="90884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 sami, planety, hvězdy a téměř veškeré struktury ve vesmíru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složeny ze tří částic: protonů, neutronů a elektronů.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sz="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Protony a neutrony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jsou příkladem částic, kterým se říká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souhrně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baryony.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lektrony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jsou příkladem částic, kterým se říká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leptony.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Protony a neutrony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jsou vázány v atomových jádrech silami,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které jsou spojeny s existencí částic, kterým se říká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piony.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íly, které váží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elektrony s jádry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atomech jsou spojeny s existencí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Piony a fotony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jsou příkladem částic, jež se nazývají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60138" y="5036983"/>
            <a:ext cx="8100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mají vlastnost, které se říká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baryonový náboj B</a:t>
            </a:r>
          </a:p>
          <a:p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Leptony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mají vlastnost, které se říká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leptonový </a:t>
            </a:r>
            <a:r>
              <a:rPr lang="cs-CZ" sz="2400" b="1" dirty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náboj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Bosony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nenesou </a:t>
            </a:r>
            <a:r>
              <a:rPr lang="cs-CZ" sz="24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žádný baryonový ani leptonový náboj</a:t>
            </a:r>
            <a:endParaRPr lang="cs-CZ" sz="24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51720" y="105659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121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čeho je svět kolem nás</a:t>
            </a:r>
            <a:endParaRPr lang="cs-CZ" sz="2800" b="1" dirty="0">
              <a:solidFill>
                <a:srgbClr val="1216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2244</Words>
  <Application>Microsoft Office PowerPoint</Application>
  <PresentationFormat>Předvádění na obrazovce (4:3)</PresentationFormat>
  <Paragraphs>295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chyla@fzu.cz</cp:lastModifiedBy>
  <cp:revision>172</cp:revision>
  <dcterms:created xsi:type="dcterms:W3CDTF">2020-03-03T11:46:10Z</dcterms:created>
  <dcterms:modified xsi:type="dcterms:W3CDTF">2020-04-07T21:18:36Z</dcterms:modified>
</cp:coreProperties>
</file>