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300" r:id="rId2"/>
    <p:sldId id="1301" r:id="rId3"/>
    <p:sldId id="1302" r:id="rId4"/>
    <p:sldId id="1399" r:id="rId5"/>
    <p:sldId id="1400" r:id="rId6"/>
    <p:sldId id="1308" r:id="rId7"/>
    <p:sldId id="1309" r:id="rId8"/>
    <p:sldId id="1310" r:id="rId9"/>
    <p:sldId id="1311" r:id="rId10"/>
    <p:sldId id="1402" r:id="rId11"/>
    <p:sldId id="1313" r:id="rId12"/>
    <p:sldId id="1315" r:id="rId13"/>
    <p:sldId id="1391" r:id="rId14"/>
    <p:sldId id="1317" r:id="rId15"/>
    <p:sldId id="1319" r:id="rId16"/>
    <p:sldId id="1320" r:id="rId17"/>
    <p:sldId id="1182" r:id="rId18"/>
    <p:sldId id="993" r:id="rId19"/>
    <p:sldId id="1258" r:id="rId20"/>
    <p:sldId id="1191" r:id="rId21"/>
    <p:sldId id="1207" r:id="rId22"/>
    <p:sldId id="1332" r:id="rId23"/>
    <p:sldId id="1260" r:id="rId24"/>
    <p:sldId id="1193" r:id="rId25"/>
    <p:sldId id="1196" r:id="rId26"/>
    <p:sldId id="1198" r:id="rId27"/>
    <p:sldId id="1200" r:id="rId28"/>
    <p:sldId id="1245" r:id="rId29"/>
    <p:sldId id="1204" r:id="rId30"/>
    <p:sldId id="1206" r:id="rId31"/>
    <p:sldId id="1213" r:id="rId32"/>
    <p:sldId id="1214" r:id="rId33"/>
    <p:sldId id="1369" r:id="rId34"/>
    <p:sldId id="1370" r:id="rId35"/>
    <p:sldId id="1371" r:id="rId36"/>
    <p:sldId id="1372" r:id="rId37"/>
    <p:sldId id="1398" r:id="rId38"/>
    <p:sldId id="1269" r:id="rId39"/>
    <p:sldId id="1224" r:id="rId40"/>
    <p:sldId id="1376" r:id="rId41"/>
    <p:sldId id="1377" r:id="rId42"/>
    <p:sldId id="1226" r:id="rId43"/>
    <p:sldId id="1237" r:id="rId44"/>
    <p:sldId id="1340" r:id="rId45"/>
    <p:sldId id="1393" r:id="rId46"/>
    <p:sldId id="1395" r:id="rId47"/>
    <p:sldId id="1396" r:id="rId48"/>
    <p:sldId id="1326" r:id="rId49"/>
    <p:sldId id="1397" r:id="rId50"/>
    <p:sldId id="1356" r:id="rId51"/>
    <p:sldId id="1358" r:id="rId52"/>
    <p:sldId id="1359" r:id="rId53"/>
    <p:sldId id="1360" r:id="rId54"/>
    <p:sldId id="1361" r:id="rId55"/>
    <p:sldId id="1368" r:id="rId56"/>
  </p:sldIdLst>
  <p:sldSz cx="9144000" cy="6858000" type="screen4x3"/>
  <p:notesSz cx="6794500" cy="9906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1F2"/>
    <a:srgbClr val="FFFF00"/>
    <a:srgbClr val="00CC00"/>
    <a:srgbClr val="3399FF"/>
    <a:srgbClr val="378A26"/>
    <a:srgbClr val="009900"/>
    <a:srgbClr val="FFCC99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8214" autoAdjust="0"/>
  </p:normalViewPr>
  <p:slideViewPr>
    <p:cSldViewPr showGuides="1">
      <p:cViewPr varScale="1">
        <p:scale>
          <a:sx n="66" d="100"/>
          <a:sy n="66" d="100"/>
        </p:scale>
        <p:origin x="1252" y="32"/>
      </p:cViewPr>
      <p:guideLst>
        <p:guide orient="horz" pos="2251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CERN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1836B2-02F8-43E9-96EE-20C9F0EB23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5350"/>
            <a:ext cx="54324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CERN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0" tIns="47705" rIns="95410" bIns="47705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3945BD-A945-40DA-A6C2-0B9FC42800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5" indent="-285725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01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61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20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8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4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0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6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DC7FD0-A603-4326-816D-D2712C2D72BD}" type="slidenum">
              <a:rPr lang="cs-CZ" altLang="cs-CZ" sz="1300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 sz="1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78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9FD4-16D7-4C88-BEE7-E0E1509FE37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1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9FD4-16D7-4C88-BEE7-E0E1509FE37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4892-DC43-4D6C-BC93-93A7CAC5FB57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49465-999D-479D-B558-69F85D1077EF}" type="slidenum">
              <a:rPr lang="cs-CZ" altLang="cs-CZ" sz="1300"/>
              <a:pPr>
                <a:spcBef>
                  <a:spcPct val="0"/>
                </a:spcBef>
              </a:pPr>
              <a:t>47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28424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F9B6-A45D-4ED8-BB02-A9BFCA0B6A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852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E2EE-19D8-40CB-B8A9-DA2B2DB4C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1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C98D-7432-4C67-B9AF-030A40EF45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4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9F20-0947-4E47-828C-CA8D1A00BC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68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DD8E-6574-4666-B1E8-C3FA8C6AA7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90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8AFD-1810-438A-96AA-CDC14F338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8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915-60E1-456E-811A-E08F745449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3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7D9A-DA60-48FC-B18D-B2FC229568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17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7B12-C461-43C4-927F-7FB7648AED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7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187E-E2E2-48D8-95DB-857A57F29D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316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14C7-0F19-4735-AD99-AF405C5643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501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+mn-lt"/>
              </a:defRPr>
            </a:lvl1pPr>
          </a:lstStyle>
          <a:p>
            <a:pPr>
              <a:defRPr/>
            </a:pPr>
            <a:fld id="{16171C7C-DD80-4D9C-B60D-FD06B9821D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6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250825" y="44450"/>
            <a:ext cx="8569325" cy="9540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O vzniku a vývoji vesmíru </a:t>
            </a:r>
          </a:p>
          <a:p>
            <a:pPr algn="ctr" eaLnBrk="1" hangingPunct="1"/>
            <a:r>
              <a:rPr lang="cs-CZ" altLang="cs-CZ" sz="2000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jako ilustraci souvislosti zákonů a jevů mikrosvěta a makrosvěta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23728" y="1052736"/>
            <a:ext cx="4662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 b="1" dirty="0">
                <a:latin typeface="Microsoft Sans Serif" pitchFamily="34" charset="0"/>
                <a:cs typeface="Microsoft Sans Serif" pitchFamily="34" charset="0"/>
              </a:rPr>
              <a:t>Jiří </a:t>
            </a:r>
            <a:r>
              <a:rPr lang="cs-CZ" altLang="cs-CZ" sz="2400" b="1" dirty="0" err="1">
                <a:latin typeface="Microsoft Sans Serif" pitchFamily="34" charset="0"/>
                <a:cs typeface="Microsoft Sans Serif" pitchFamily="34" charset="0"/>
              </a:rPr>
              <a:t>Chýla</a:t>
            </a:r>
            <a:r>
              <a:rPr lang="cs-CZ" altLang="cs-CZ" sz="2400" b="1" dirty="0">
                <a:latin typeface="Microsoft Sans Serif" pitchFamily="34" charset="0"/>
                <a:cs typeface="Microsoft Sans Serif" pitchFamily="34" charset="0"/>
              </a:rPr>
              <a:t>, Fyzikální ústav AV ČR</a:t>
            </a:r>
          </a:p>
        </p:txBody>
      </p:sp>
      <p:pic>
        <p:nvPicPr>
          <p:cNvPr id="16" name="Picture 2" descr="https://www.nap.edu/cover/10079/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85503"/>
            <a:ext cx="3419698" cy="4871170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179512" y="1625893"/>
            <a:ext cx="554461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V roce 2002 vydala Národní výzkumná rada Amerických Akademií rozsáhlou publikaci s případným názvem </a:t>
            </a:r>
            <a:endParaRPr lang="cs-CZ" altLang="cs-CZ" sz="1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b="1" dirty="0" smtClean="0">
                <a:solidFill>
                  <a:srgbClr val="2843C8"/>
                </a:solidFill>
                <a:latin typeface="Arial" pitchFamily="34" charset="0"/>
                <a:cs typeface="Arial" pitchFamily="34" charset="0"/>
              </a:rPr>
              <a:t>Kvarky a vesmír:  jedenáct otázek pro nové století. </a:t>
            </a:r>
            <a:endParaRPr lang="cs-CZ" altLang="cs-CZ" sz="900" b="1" dirty="0" smtClean="0">
              <a:solidFill>
                <a:srgbClr val="2843C8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O prvních třech</a:t>
            </a:r>
          </a:p>
          <a:p>
            <a:pPr eaLnBrk="1" hangingPunct="1"/>
            <a:endParaRPr lang="cs-CZ" altLang="cs-CZ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07504" y="3951741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Blip>
                <a:blip r:embed="rId3"/>
              </a:buBlip>
            </a:pPr>
            <a:r>
              <a:rPr lang="cs-CZ" altLang="cs-CZ" sz="2800" b="1" dirty="0" smtClean="0">
                <a:latin typeface="Arial" pitchFamily="34" charset="0"/>
                <a:cs typeface="Arial" pitchFamily="34" charset="0"/>
              </a:rPr>
              <a:t>Co tvoří </a:t>
            </a:r>
            <a:r>
              <a:rPr lang="cs-CZ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temnou hmotu</a:t>
            </a:r>
            <a:r>
              <a:rPr lang="en-US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eaLnBrk="1" hangingPunct="1">
              <a:buBlip>
                <a:blip r:embed="rId3"/>
              </a:buBlip>
            </a:pPr>
            <a:r>
              <a:rPr lang="cs-CZ" altLang="cs-CZ" sz="2800" b="1" dirty="0" smtClean="0">
                <a:latin typeface="Arial" pitchFamily="34" charset="0"/>
                <a:cs typeface="Arial" pitchFamily="34" charset="0"/>
              </a:rPr>
              <a:t>Co je podstatou </a:t>
            </a:r>
            <a:r>
              <a:rPr lang="cs-CZ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temné energie</a:t>
            </a:r>
            <a:r>
              <a:rPr lang="en-US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eaLnBrk="1" hangingPunct="1">
              <a:buBlip>
                <a:blip r:embed="rId3"/>
              </a:buBlip>
            </a:pPr>
            <a:r>
              <a:rPr lang="cs-CZ" altLang="cs-CZ" sz="2800" b="1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cs-CZ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vznikl vesmír</a:t>
            </a:r>
            <a:r>
              <a:rPr lang="en-US" altLang="cs-CZ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altLang="cs-CZ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57358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j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e tato přednáška.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/>
      <p:bldP spid="1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769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sp>
        <p:nvSpPr>
          <p:cNvPr id="6" name="Obdélník 5"/>
          <p:cNvSpPr/>
          <p:nvPr/>
        </p:nvSpPr>
        <p:spPr>
          <a:xfrm>
            <a:off x="5307107" y="4491318"/>
            <a:ext cx="1344706" cy="11923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660776" y="4706470"/>
            <a:ext cx="14164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Higgsův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boson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16013" y="683172"/>
            <a:ext cx="1732290" cy="5338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9052560" cy="44140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24602" y="1501850"/>
            <a:ext cx="6216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aure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átů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17 Nobelových cen za fyziku související se Standardním modelem.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9029" y="-22160"/>
            <a:ext cx="8731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Standardní model byl budován od počátku 50. let 20. století a jeho základní rámec dokončen v roce 1974 formulací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kvantové chromodynamiky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Všechny částice až na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Higgsův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boson byly objeveny do roku 2002,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Higgsův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boson až v červenci 2012.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91160"/>
            <a:ext cx="635003" cy="97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0212" y="4941168"/>
            <a:ext cx="681176" cy="1059902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644877" y="4881258"/>
            <a:ext cx="504056" cy="1347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797056" y="5945929"/>
            <a:ext cx="925922" cy="234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124200" y="6240772"/>
            <a:ext cx="26677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Za </a:t>
            </a:r>
            <a:r>
              <a:rPr lang="cs-CZ" sz="2400" dirty="0" err="1" smtClean="0">
                <a:latin typeface="+mn-lt"/>
              </a:rPr>
              <a:t>Higgsův</a:t>
            </a:r>
            <a:r>
              <a:rPr lang="cs-CZ" sz="2400" dirty="0" smtClean="0">
                <a:latin typeface="+mn-lt"/>
              </a:rPr>
              <a:t> boson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3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57200" y="254695"/>
            <a:ext cx="78694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Standardní model obsahuje cca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volných parametrů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hmotnosti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kvarků, leptonů a nosičů sil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jejich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elektrické, slabé a silné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„náboje“ 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další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parametry </a:t>
            </a:r>
            <a:endParaRPr lang="en-US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31454" y="4091588"/>
            <a:ext cx="8548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Tyto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skutečnost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podle většiny fyziků ukazují, že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standardní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odel neposkytuje úplný popis přírody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a jeho nedostatky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by měly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být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odstraněny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„teorii všeho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“,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níž by hodnoty </a:t>
            </a:r>
            <a:endParaRPr lang="cs-CZ" altLang="cs-CZ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v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šech volných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parametrů byly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spočitatelné.</a:t>
            </a:r>
            <a:endParaRPr lang="en-US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9752" y="1996316"/>
            <a:ext cx="8658530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Elektromagnetické, slabé a silné síly v něm mírumilovně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koexistují,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nejsou v pravém smyslu „sjednoceny“.</a:t>
            </a:r>
          </a:p>
          <a:p>
            <a:endParaRPr lang="cs-CZ" sz="105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Nezahrnuje gravitaci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 není v něm žádná částice, která by mohla být kandidátem na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podstatu temné hmoty.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2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9982" y="1611695"/>
            <a:ext cx="87137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dirty="0"/>
              <a:t>Kvarky a leptony </a:t>
            </a:r>
            <a:r>
              <a:rPr lang="cs-CZ" altLang="cs-CZ" sz="2800" b="1" dirty="0">
                <a:solidFill>
                  <a:srgbClr val="FF0000"/>
                </a:solidFill>
              </a:rPr>
              <a:t>nejsou základní cihly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smtClean="0"/>
              <a:t>hmoty</a:t>
            </a:r>
          </a:p>
          <a:p>
            <a:pPr eaLnBrk="1" hangingPunct="1"/>
            <a:endParaRPr lang="cs-CZ" altLang="cs-CZ" sz="10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Kvarky a leptony </a:t>
            </a:r>
            <a:r>
              <a:rPr lang="cs-CZ" altLang="cs-CZ" sz="2800" b="1" dirty="0">
                <a:solidFill>
                  <a:srgbClr val="FF0000"/>
                </a:solidFill>
              </a:rPr>
              <a:t>nejsou zásadně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odlišné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Ke každé částici </a:t>
            </a:r>
            <a:r>
              <a:rPr lang="cs-CZ" altLang="cs-CZ" sz="2800" dirty="0" err="1"/>
              <a:t>standarního</a:t>
            </a:r>
            <a:r>
              <a:rPr lang="cs-CZ" altLang="cs-CZ" sz="2800" dirty="0"/>
              <a:t> modelu </a:t>
            </a:r>
            <a:r>
              <a:rPr lang="cs-CZ" altLang="cs-CZ" sz="2800" b="1" dirty="0">
                <a:solidFill>
                  <a:srgbClr val="FF0000"/>
                </a:solidFill>
              </a:rPr>
              <a:t>existuje </a:t>
            </a: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partner se spinem o ½ menším 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Základními objekty mikrosvěta nejsou </a:t>
            </a:r>
            <a:r>
              <a:rPr lang="cs-CZ" altLang="cs-CZ" sz="2800" b="1" dirty="0">
                <a:solidFill>
                  <a:srgbClr val="FF0000"/>
                </a:solidFill>
              </a:rPr>
              <a:t>částice,</a:t>
            </a: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ale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struny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Fyzikální zákony „žijí“ ve </a:t>
            </a:r>
            <a:r>
              <a:rPr lang="cs-CZ" altLang="cs-CZ" sz="2800" b="1" dirty="0">
                <a:solidFill>
                  <a:srgbClr val="FF0000"/>
                </a:solidFill>
              </a:rPr>
              <a:t>více prostorových </a:t>
            </a: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rozměrech </a:t>
            </a:r>
          </a:p>
          <a:p>
            <a:pPr eaLnBrk="1" hangingPunct="1"/>
            <a:endParaRPr lang="cs-CZ" altLang="cs-CZ" sz="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3651" y="371482"/>
            <a:ext cx="79216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rgbClr val="0033CC"/>
                </a:solidFill>
              </a:rPr>
              <a:t>Za hranicemi </a:t>
            </a:r>
            <a:r>
              <a:rPr lang="cs-CZ" altLang="cs-CZ" sz="3200" b="1" dirty="0" smtClean="0">
                <a:solidFill>
                  <a:srgbClr val="0033CC"/>
                </a:solidFill>
              </a:rPr>
              <a:t>standardního </a:t>
            </a:r>
            <a:r>
              <a:rPr lang="cs-CZ" altLang="cs-CZ" sz="3200" b="1" dirty="0">
                <a:solidFill>
                  <a:srgbClr val="0033CC"/>
                </a:solidFill>
              </a:rPr>
              <a:t>modelu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63985" y="1164508"/>
            <a:ext cx="776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/>
              <a:t>Pět základních směrů, jak standardní model rozšiřovat:</a:t>
            </a:r>
            <a:endParaRPr lang="cs-CZ" alt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378372" y="2890345"/>
            <a:ext cx="7798676" cy="830317"/>
          </a:xfrm>
          <a:prstGeom prst="rect">
            <a:avLst/>
          </a:prstGeom>
          <a:noFill/>
          <a:ln w="38100">
            <a:solidFill>
              <a:srgbClr val="005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23528" y="4725144"/>
            <a:ext cx="7560840" cy="108012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323528" y="1441232"/>
            <a:ext cx="864076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 </a:t>
            </a:r>
            <a:r>
              <a:rPr lang="cs-CZ" altLang="cs-CZ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každé částici </a:t>
            </a:r>
            <a:r>
              <a:rPr lang="cs-CZ" altLang="cs-CZ" sz="2400" b="1" u="sng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Standarního</a:t>
            </a:r>
            <a:r>
              <a:rPr lang="cs-CZ" altLang="cs-CZ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modelu existuje partner,</a:t>
            </a:r>
            <a:r>
              <a:rPr lang="cs-CZ" altLang="cs-CZ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endParaRPr lang="cs-CZ" altLang="cs-CZ" sz="1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jenž se od svého „standardního“ protějšku liší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hodnotou spinu.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Tato hypotéza tzv. </a:t>
            </a:r>
            <a:r>
              <a:rPr lang="cs-CZ" altLang="cs-CZ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supersymetrie</a:t>
            </a:r>
            <a:r>
              <a:rPr lang="cs-CZ" alt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bourá klíčový rys standardního modelu, jímž je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zásadní odlišnost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částic s 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poločíselným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spinem (kvarků a leptonů) a částic se spinem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celočíselným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(jako jsou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nosiče sil).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altLang="cs-CZ" sz="2400" dirty="0" err="1">
                <a:latin typeface="Arial" pitchFamily="34" charset="0"/>
                <a:cs typeface="Arial" pitchFamily="34" charset="0"/>
              </a:rPr>
              <a:t>supersymetrických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partnerech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částic Standardního modelu se již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let pátrá, ale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dosud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neúspěšně.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Jedna z nich je žhavým kandidátem na podstatu tzv.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„temné hmoty“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ve vesmíru.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75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96875" y="857598"/>
            <a:ext cx="87471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cs-CZ" altLang="cs-CZ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Fyzikální zákony „žijí“ ve více prostorových rozměrech</a:t>
            </a:r>
            <a:r>
              <a:rPr lang="cs-CZ" altLang="cs-CZ" sz="24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endParaRPr lang="cs-CZ" altLang="cs-CZ" sz="1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628800"/>
            <a:ext cx="85336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Extra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prostorové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dimenze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nikdy </a:t>
            </a:r>
            <a:r>
              <a:rPr lang="cs-CZ" altLang="cs-CZ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nebudeme schopni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vnímat </a:t>
            </a:r>
            <a:r>
              <a:rPr lang="cs-CZ" altLang="cs-CZ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svými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smysly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tak, jako vnímáme „naše“ tři dimenze. </a:t>
            </a:r>
          </a:p>
          <a:p>
            <a:pPr eaLnBrk="1" hangingPunct="1"/>
            <a:endParaRPr lang="cs-CZ" altLang="cs-CZ" sz="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Jediný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způsob, jak extra dimenze „pozorovat“ je pátrat po </a:t>
            </a: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jejich projevech ve srážkách částic v našem třírozměrném </a:t>
            </a: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prostoru. Konkrétně to znamená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hledat jevy, které se </a:t>
            </a:r>
          </a:p>
          <a:p>
            <a:pPr eaLnBrk="1" hangingPunct="1"/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vymykají naší dosavadní zkušenosti</a:t>
            </a:r>
            <a:r>
              <a:rPr lang="cs-CZ" altLang="cs-CZ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Žádné jasné svědectví o jejich existenci nebylo zatím získáno.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4581128"/>
            <a:ext cx="8517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Jejich nejpřímějším projevem by bylo zjištění, že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Newtonův gravitační zákon neplatí na malých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vzdálenstech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9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2"/>
          <p:cNvSpPr txBox="1">
            <a:spLocks noChangeArrowheads="1"/>
          </p:cNvSpPr>
          <p:nvPr/>
        </p:nvSpPr>
        <p:spPr bwMode="auto">
          <a:xfrm>
            <a:off x="330200" y="260350"/>
            <a:ext cx="85010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Ověření gravitačního zákona na vzdálenostech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zlomku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milimetru </a:t>
            </a:r>
            <a:r>
              <a:rPr lang="cs-CZ" altLang="cs-CZ" sz="2400" dirty="0">
                <a:cs typeface="Arial" pitchFamily="34" charset="0"/>
              </a:rPr>
              <a:t>byla </a:t>
            </a:r>
            <a:r>
              <a:rPr lang="cs-CZ" altLang="cs-CZ" sz="2400" dirty="0" smtClean="0">
                <a:cs typeface="Arial" pitchFamily="34" charset="0"/>
              </a:rPr>
              <a:t>počátkem tisíciletí </a:t>
            </a:r>
            <a:r>
              <a:rPr lang="cs-CZ" altLang="cs-CZ" sz="2400" dirty="0">
                <a:cs typeface="Arial" pitchFamily="34" charset="0"/>
              </a:rPr>
              <a:t>věnována velká pozornost.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Pomocí moderní verze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torzních vah </a:t>
            </a:r>
            <a:r>
              <a:rPr lang="cs-CZ" altLang="cs-CZ" sz="2400" dirty="0">
                <a:cs typeface="Arial" pitchFamily="34" charset="0"/>
              </a:rPr>
              <a:t>byl Newtonův zákon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ověřen až </a:t>
            </a: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na vzdálenosti 80 mikronů</a:t>
            </a:r>
            <a:r>
              <a:rPr lang="en-US" altLang="cs-CZ" sz="2400" b="1" dirty="0">
                <a:solidFill>
                  <a:srgbClr val="FF3300"/>
                </a:solidFill>
                <a:cs typeface="Arial" pitchFamily="34" charset="0"/>
              </a:rPr>
              <a:t>!</a:t>
            </a:r>
            <a:endParaRPr lang="en-US" altLang="cs-CZ" sz="2400" dirty="0">
              <a:cs typeface="Arial" pitchFamily="34" charset="0"/>
            </a:endParaRPr>
          </a:p>
        </p:txBody>
      </p:sp>
      <p:pic>
        <p:nvPicPr>
          <p:cNvPr id="61446" name="Picture 4" descr="PWgra3_04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16113"/>
            <a:ext cx="25828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498725"/>
            <a:ext cx="43211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468313" y="1870075"/>
            <a:ext cx="4312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Narušení Newtonova zákona?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0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35383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3600" b="1" dirty="0" smtClean="0">
                <a:solidFill>
                  <a:srgbClr val="0033CC"/>
                </a:solidFill>
                <a:latin typeface="+mn-lt"/>
              </a:rPr>
              <a:t>Standardní kosmologický model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1930" y="837589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  <a:cs typeface="Arial" panose="020B0604020202020204" pitchFamily="34" charset="0"/>
              </a:rPr>
              <a:t>Podobně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jako v mikrosvětě, existuje i standardní model v kosmologii. Je založen na Einsteinově obecné teorii relativity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myšlence Velkého třesku, jejímž otcem byl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1988840"/>
            <a:ext cx="6480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33CC"/>
                </a:solidFill>
                <a:latin typeface="+mn-lt"/>
              </a:rPr>
              <a:t>Georges </a:t>
            </a:r>
            <a:r>
              <a:rPr lang="cs-CZ" altLang="cs-CZ" sz="3200" b="1" dirty="0" err="1">
                <a:solidFill>
                  <a:srgbClr val="0033CC"/>
                </a:solidFill>
                <a:latin typeface="+mn-lt"/>
              </a:rPr>
              <a:t>Lemaitre</a:t>
            </a:r>
            <a:r>
              <a:rPr lang="cs-CZ" altLang="cs-CZ" sz="3200" b="1" dirty="0">
                <a:solidFill>
                  <a:srgbClr val="0033CC"/>
                </a:solidFill>
                <a:latin typeface="+mn-lt"/>
              </a:rPr>
              <a:t> (1894 – 1966)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2564904"/>
            <a:ext cx="4736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</a:rPr>
              <a:t>katolický </a:t>
            </a:r>
            <a:r>
              <a:rPr lang="cs-CZ" altLang="cs-CZ" sz="2400" dirty="0" smtClean="0">
                <a:latin typeface="Arial" panose="020B0604020202020204" pitchFamily="34" charset="0"/>
              </a:rPr>
              <a:t>kněz, válečný hrdina, důlní inženýr, matematik, fyzik a  filosof, </a:t>
            </a:r>
            <a:r>
              <a:rPr lang="cs-CZ" altLang="cs-CZ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nedoceněný </a:t>
            </a:r>
            <a:r>
              <a:rPr lang="cs-CZ" altLang="cs-CZ" sz="2400" b="1" dirty="0">
                <a:solidFill>
                  <a:srgbClr val="FF3300"/>
                </a:solidFill>
                <a:latin typeface="Arial" panose="020B0604020202020204" pitchFamily="34" charset="0"/>
              </a:rPr>
              <a:t>génius</a:t>
            </a:r>
            <a:r>
              <a:rPr lang="cs-CZ" altLang="cs-CZ" sz="2400" dirty="0">
                <a:latin typeface="Arial" panose="020B0604020202020204" pitchFamily="34" charset="0"/>
              </a:rPr>
              <a:t>, </a:t>
            </a:r>
            <a:r>
              <a:rPr lang="cs-CZ" altLang="cs-CZ" sz="2400" dirty="0" smtClean="0">
                <a:latin typeface="Arial" panose="020B0604020202020204" pitchFamily="34" charset="0"/>
              </a:rPr>
              <a:t>který byl </a:t>
            </a:r>
            <a:r>
              <a:rPr lang="cs-CZ" altLang="cs-CZ" sz="2400" dirty="0">
                <a:latin typeface="Arial" panose="020B0604020202020204" pitchFamily="34" charset="0"/>
              </a:rPr>
              <a:t>po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Einsteinovi</a:t>
            </a:r>
            <a:r>
              <a:rPr lang="en-US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Fridmanovi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a 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de </a:t>
            </a: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Sitterovi</a:t>
            </a:r>
            <a:r>
              <a:rPr lang="cs-CZ" altLang="cs-CZ" sz="2400" dirty="0">
                <a:latin typeface="Arial" panose="020B0604020202020204" pitchFamily="34" charset="0"/>
              </a:rPr>
              <a:t> čtvrtým fyzikem, jenž aplikoval Einsteinovu obecnou teorii relativity </a:t>
            </a:r>
            <a:r>
              <a:rPr lang="cs-CZ" altLang="cs-CZ" sz="2400" b="1" dirty="0">
                <a:solidFill>
                  <a:srgbClr val="FF3300"/>
                </a:solidFill>
                <a:latin typeface="Arial" panose="020B0604020202020204" pitchFamily="34" charset="0"/>
              </a:rPr>
              <a:t>v </a:t>
            </a:r>
            <a:r>
              <a:rPr lang="cs-CZ" altLang="cs-CZ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kosmologii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Lemaitre&amp;Ein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354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15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325438" y="-27384"/>
            <a:ext cx="8621712" cy="64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roce 1917 aplikoval Einstein svou obecnou teorii relativity na idealizovaný případ vesmíru, 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 němž je hmota rozložena v prostoru 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homogenně a </a:t>
            </a:r>
            <a:r>
              <a:rPr lang="cs-CZ" altLang="cs-CZ" sz="24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izotropně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Předpokládal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, že ze svých rovnic dostane stacionární řešení, které by odpovídalo tehdejším znalostem o stavu vesmíru. </a:t>
            </a:r>
            <a:r>
              <a:rPr lang="cs-CZ" altLang="cs-CZ" sz="2400" dirty="0">
                <a:latin typeface="Arial" panose="020B0604020202020204" pitchFamily="34" charset="0"/>
                <a:cs typeface="Calibri" panose="020F0502020204030204" pitchFamily="34" charset="0"/>
              </a:rPr>
              <a:t>Protože hmota na sebe působí </a:t>
            </a:r>
            <a:r>
              <a:rPr lang="cs-CZ" altLang="cs-CZ" sz="2400" dirty="0" smtClean="0">
                <a:latin typeface="Arial" panose="020B0604020202020204" pitchFamily="34" charset="0"/>
                <a:cs typeface="Calibri" panose="020F0502020204030204" pitchFamily="34" charset="0"/>
              </a:rPr>
              <a:t>přitažlivě, </a:t>
            </a:r>
            <a:r>
              <a:rPr lang="cs-CZ" altLang="cs-CZ" sz="2400" dirty="0">
                <a:latin typeface="Arial" panose="020B0604020202020204" pitchFamily="34" charset="0"/>
                <a:cs typeface="Calibri" panose="020F0502020204030204" pitchFamily="34" charset="0"/>
              </a:rPr>
              <a:t>musel </a:t>
            </a:r>
            <a:r>
              <a:rPr lang="cs-CZ" altLang="cs-CZ" sz="2400" dirty="0" smtClean="0">
                <a:latin typeface="Arial" panose="020B0604020202020204" pitchFamily="34" charset="0"/>
                <a:cs typeface="Calibri" panose="020F0502020204030204" pitchFamily="34" charset="0"/>
              </a:rPr>
              <a:t>do </a:t>
            </a:r>
            <a:r>
              <a:rPr lang="cs-CZ" altLang="cs-CZ" sz="2400" dirty="0">
                <a:latin typeface="Arial" panose="020B0604020202020204" pitchFamily="34" charset="0"/>
                <a:cs typeface="Calibri" panose="020F0502020204030204" pitchFamily="34" charset="0"/>
              </a:rPr>
              <a:t>rovnic přidat tzv.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kosmologickou konstantu, která přitažlivost hmoty kompenzuje a efektivně působí jako antigravitace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 Jeho řešení  odpovídalo 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trojrozměrnému povrchu čtyřrozměrné koule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s konečným poloměrem. </a:t>
            </a:r>
            <a:endParaRPr lang="cs-CZ" altLang="cs-CZ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0244"/>
            <a:ext cx="6120680" cy="23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bdélník 6"/>
          <p:cNvSpPr>
            <a:spLocks noChangeArrowheads="1"/>
          </p:cNvSpPr>
          <p:nvPr/>
        </p:nvSpPr>
        <p:spPr bwMode="auto">
          <a:xfrm>
            <a:off x="1823938" y="1628800"/>
            <a:ext cx="53403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cs-CZ" altLang="cs-CZ" b="1" u="sng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Einstein: vesmír je přece stálý</a:t>
            </a:r>
            <a:endParaRPr lang="cs-CZ" altLang="cs-CZ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3"/>
          <p:cNvSpPr>
            <a:spLocks noChangeArrowheads="1"/>
          </p:cNvSpPr>
          <p:nvPr/>
        </p:nvSpPr>
        <p:spPr bwMode="auto">
          <a:xfrm>
            <a:off x="1171575" y="100013"/>
            <a:ext cx="6378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cs-CZ" altLang="cs-CZ" b="1" u="sng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Fridman</a:t>
            </a:r>
            <a:r>
              <a:rPr lang="cs-CZ" altLang="cs-CZ" b="1" u="sng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1922: ale tak to být nemusí </a:t>
            </a:r>
            <a:endParaRPr lang="cs-CZ" altLang="cs-CZ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" y="764704"/>
            <a:ext cx="1868624" cy="27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182097" y="708487"/>
                <a:ext cx="6912767" cy="285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cs-CZ" sz="24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 roce 1922 </a:t>
                </a:r>
                <a:r>
                  <a:rPr lang="cs-CZ" sz="2400" dirty="0" err="1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lenigradský</a:t>
                </a:r>
                <a:r>
                  <a:rPr lang="cs-CZ" sz="24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matematik Alexandr </a:t>
                </a:r>
                <a:r>
                  <a:rPr lang="cs-CZ" sz="2400" dirty="0" err="1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Fridman</a:t>
                </a:r>
                <a:r>
                  <a:rPr lang="cs-CZ" sz="24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1888-1925</a:t>
                </a:r>
                <a:r>
                  <a:rPr lang="cs-CZ" sz="24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přepsal Einsteinovy rovnice pro </a:t>
                </a:r>
                <a:r>
                  <a:rPr lang="cs-CZ" sz="2400" b="1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homogenní a izotropní vesmír </a:t>
                </a:r>
                <a:r>
                  <a:rPr lang="cs-CZ" sz="2400" dirty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tvaru, který měl názorný fyzikální 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význam. </a:t>
                </a:r>
                <a:r>
                  <a:rPr lang="cs-CZ" sz="2400" b="1" dirty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 </a:t>
                </a:r>
                <a:r>
                  <a:rPr lang="cs-CZ" sz="2400" b="1" dirty="0" smtClean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něm </a:t>
                </a:r>
                <a:r>
                  <a:rPr lang="cs-CZ" sz="2400" b="1" dirty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vystupuje veličina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cs-CZ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cs-CZ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400" b="1" dirty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která popisuje, jak závisí na čase vzdálenosti </a:t>
                </a:r>
                <a:r>
                  <a:rPr lang="cs-CZ" sz="2400" b="1" dirty="0" smtClean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dvojic </a:t>
                </a:r>
                <a:r>
                  <a:rPr lang="cs-CZ" sz="2400" b="1" dirty="0">
                    <a:solidFill>
                      <a:srgbClr val="0033CC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bodů v třírozměrném prostoru. </a:t>
                </a:r>
                <a:endParaRPr lang="cs-CZ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7" y="708487"/>
                <a:ext cx="6912767" cy="2858539"/>
              </a:xfrm>
              <a:prstGeom prst="rect">
                <a:avLst/>
              </a:prstGeom>
              <a:blipFill>
                <a:blip r:embed="rId3" cstate="print"/>
                <a:stretch>
                  <a:fillRect l="-1411" t="-1706" r="-1587" b="-2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83096" y="3665295"/>
            <a:ext cx="8853400" cy="1727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iskutoval </a:t>
            </a:r>
            <a:r>
              <a:rPr lang="cs-CZ" altLang="cs-CZ" sz="2400" dirty="0" smtClean="0">
                <a:latin typeface="Arial" panose="020B0604020202020204" pitchFamily="34" charset="0"/>
                <a:cs typeface="Calibri" panose="020F0502020204030204" pitchFamily="34" charset="0"/>
              </a:rPr>
              <a:t>různé 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globální geometrie vesmíru</a:t>
            </a:r>
            <a:r>
              <a:rPr lang="cs-CZ" altLang="cs-CZ" sz="2400" dirty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cs-CZ" altLang="cs-CZ" sz="2400" dirty="0" smtClean="0">
              <a:solidFill>
                <a:srgbClr val="0033CC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altLang="cs-CZ" sz="2400" dirty="0" smtClean="0">
                <a:latin typeface="Arial" panose="020B0604020202020204" pitchFamily="34" charset="0"/>
                <a:cs typeface="Calibri" panose="020F0502020204030204" pitchFamily="34" charset="0"/>
              </a:rPr>
              <a:t>a ukázal</a:t>
            </a:r>
            <a:r>
              <a:rPr lang="cs-CZ" altLang="cs-CZ" sz="2400" dirty="0">
                <a:latin typeface="Arial" panose="020B0604020202020204" pitchFamily="34" charset="0"/>
                <a:cs typeface="Calibri" panose="020F0502020204030204" pitchFamily="34" charset="0"/>
              </a:rPr>
              <a:t>, že Einsteinovy rovnice </a:t>
            </a:r>
            <a:r>
              <a:rPr lang="cs-CZ" altLang="cs-CZ" sz="2400" dirty="0" smtClean="0">
                <a:latin typeface="Arial" panose="020B0604020202020204" pitchFamily="34" charset="0"/>
                <a:cs typeface="Calibri" panose="020F0502020204030204" pitchFamily="34" charset="0"/>
              </a:rPr>
              <a:t>ve všech případech připouštějí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řešení závisející na čase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, ale tehdejší znalosti neumožňovaly určit, jakému řešení náš vesmír odpovídá.</a:t>
            </a:r>
            <a:endParaRPr lang="cs-CZ" alt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384"/>
            <a:ext cx="9144000" cy="6858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1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28625" y="404664"/>
            <a:ext cx="8715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itchFamily="34" charset="0"/>
              </a:rPr>
              <a:t>Nejpozoruhodnější rys </a:t>
            </a:r>
            <a:r>
              <a:rPr lang="cs-CZ" altLang="cs-CZ" sz="2400" dirty="0">
                <a:cs typeface="Arial" pitchFamily="34" charset="0"/>
              </a:rPr>
              <a:t>současné fundamentální fyziky je stále patrnější skutečnost, že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856932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zákonitosti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mikrosvěta úzce souvisí se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vznikem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a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vývojem vesmíru</a:t>
            </a:r>
            <a:r>
              <a:rPr lang="cs-CZ" altLang="cs-CZ" sz="2800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cs-CZ" altLang="cs-CZ" sz="2800" dirty="0" smtClean="0">
                <a:solidFill>
                  <a:srgbClr val="0033CC"/>
                </a:solidFill>
                <a:cs typeface="Arial" pitchFamily="34" charset="0"/>
              </a:rPr>
              <a:t>i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jeho současným stavem.</a:t>
            </a:r>
            <a:endParaRPr lang="cs-CZ" altLang="cs-CZ" sz="2800" b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23850" y="2420888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Je tomu tak proto, že pro vývoj vesmíru </a:t>
            </a:r>
            <a:r>
              <a:rPr lang="cs-CZ" altLang="cs-CZ" sz="2400" dirty="0" smtClean="0">
                <a:cs typeface="Arial" pitchFamily="34" charset="0"/>
              </a:rPr>
              <a:t>po </a:t>
            </a:r>
            <a:r>
              <a:rPr lang="en-GB" altLang="cs-CZ" sz="2400" dirty="0" err="1">
                <a:cs typeface="Arial" pitchFamily="34" charset="0"/>
              </a:rPr>
              <a:t>ve</a:t>
            </a:r>
            <a:r>
              <a:rPr lang="cs-CZ" altLang="cs-CZ" sz="2400" dirty="0" err="1">
                <a:cs typeface="Arial" pitchFamily="34" charset="0"/>
              </a:rPr>
              <a:t>lkém</a:t>
            </a:r>
            <a:r>
              <a:rPr lang="cs-CZ" altLang="cs-CZ" sz="2400" dirty="0">
                <a:cs typeface="Arial" pitchFamily="34" charset="0"/>
              </a:rPr>
              <a:t> třesku byly rozhodující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struktury a zákonitosti</a:t>
            </a:r>
            <a:r>
              <a:rPr lang="cs-CZ" altLang="cs-CZ" sz="2400" dirty="0">
                <a:cs typeface="Arial" pitchFamily="34" charset="0"/>
              </a:rPr>
              <a:t>, </a:t>
            </a:r>
            <a:r>
              <a:rPr lang="cs-CZ" altLang="cs-CZ" sz="2400" dirty="0" smtClean="0">
                <a:cs typeface="Arial" pitchFamily="34" charset="0"/>
              </a:rPr>
              <a:t>jež </a:t>
            </a:r>
            <a:r>
              <a:rPr lang="cs-CZ" altLang="cs-CZ" sz="2400" dirty="0">
                <a:cs typeface="Arial" pitchFamily="34" charset="0"/>
              </a:rPr>
              <a:t>zkoumá fyzika částic. </a:t>
            </a:r>
            <a:endParaRPr lang="en-GB" altLang="cs-CZ" sz="2400" dirty="0">
              <a:cs typeface="Arial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3850" y="4941168"/>
            <a:ext cx="882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>
                <a:cs typeface="Arial" pitchFamily="34" charset="0"/>
              </a:rPr>
              <a:t>Ale</a:t>
            </a:r>
            <a:r>
              <a:rPr lang="cs-CZ" altLang="cs-CZ" sz="2400" dirty="0" smtClean="0">
                <a:cs typeface="Arial" pitchFamily="34" charset="0"/>
              </a:rPr>
              <a:t> platí </a:t>
            </a:r>
            <a:r>
              <a:rPr lang="cs-CZ" altLang="cs-CZ" sz="2400" dirty="0">
                <a:cs typeface="Arial" pitchFamily="34" charset="0"/>
              </a:rPr>
              <a:t>i </a:t>
            </a:r>
            <a:r>
              <a:rPr lang="en-US" altLang="cs-CZ" sz="2400" dirty="0" err="1">
                <a:cs typeface="Arial" pitchFamily="34" charset="0"/>
              </a:rPr>
              <a:t>na</a:t>
            </a:r>
            <a:r>
              <a:rPr lang="cs-CZ" altLang="cs-CZ" sz="2400" dirty="0">
                <a:cs typeface="Arial" pitchFamily="34" charset="0"/>
              </a:rPr>
              <a:t>opak: z vesmíru k nám, tak jako již mnohokrát v minulosti, může přiletět objekt, jenž bude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cs typeface="Arial" pitchFamily="34" charset="0"/>
              </a:rPr>
              <a:t>klíčem k hlubšímu pochopení zákonitostí mikrosvěta.</a:t>
            </a:r>
          </a:p>
        </p:txBody>
      </p:sp>
      <p:sp>
        <p:nvSpPr>
          <p:cNvPr id="5129" name="TextovéPole 1"/>
          <p:cNvSpPr txBox="1">
            <a:spLocks noChangeArrowheads="1"/>
          </p:cNvSpPr>
          <p:nvPr/>
        </p:nvSpPr>
        <p:spPr bwMode="auto">
          <a:xfrm>
            <a:off x="323528" y="3573016"/>
            <a:ext cx="8448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400" dirty="0">
                <a:latin typeface="Arial" pitchFamily="34" charset="0"/>
                <a:cs typeface="Arial" pitchFamily="34" charset="0"/>
              </a:rPr>
              <a:t>Ústřední problémy moderní kosmologie,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podstata temné 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hmoty a temné energie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jsou současně problémy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kvantové fyziky mikrosvěta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altLang="cs-CZ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3910" y="116632"/>
            <a:ext cx="8780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Jeho krok lze pro případ kladné křivosti dvourozměrného prostoru přiblížit </a:t>
            </a:r>
            <a:r>
              <a:rPr lang="cs-CZ" sz="24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jednoduchou analogií s nafukováním míče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79" y="908540"/>
            <a:ext cx="5155951" cy="2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554990" y="2955943"/>
            <a:ext cx="86883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Metriku na povrchu koule, tj. předpis jak spočítat vzdálenosti dvou bodů, lze napsat různým způsobem, například takto</a:t>
            </a: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2291"/>
            <a:ext cx="6696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82200" y="3886578"/>
            <a:ext cx="862732" cy="514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8"/>
          <p:cNvSpPr txBox="1">
            <a:spLocks noChangeArrowheads="1"/>
          </p:cNvSpPr>
          <p:nvPr/>
        </p:nvSpPr>
        <p:spPr bwMode="auto">
          <a:xfrm>
            <a:off x="2067668" y="4463230"/>
            <a:ext cx="590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Spolupohybující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comoving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  <a:r>
              <a:rPr lang="cs-CZ" altLang="cs-CZ" sz="2400" dirty="0">
                <a:latin typeface="Arial" panose="020B0604020202020204" pitchFamily="34" charset="0"/>
              </a:rPr>
              <a:t>souřadnice</a:t>
            </a:r>
          </a:p>
        </p:txBody>
      </p:sp>
      <p:sp>
        <p:nvSpPr>
          <p:cNvPr id="11" name="Šipka doprava 10"/>
          <p:cNvSpPr/>
          <p:nvPr/>
        </p:nvSpPr>
        <p:spPr>
          <a:xfrm rot="1588067">
            <a:off x="3293553" y="4387035"/>
            <a:ext cx="806450" cy="13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9419081">
            <a:off x="4773111" y="4388456"/>
            <a:ext cx="806450" cy="123759"/>
          </a:xfrm>
          <a:prstGeom prst="rightArrow">
            <a:avLst>
              <a:gd name="adj1" fmla="val 588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5"/>
          <p:cNvSpPr>
            <a:spLocks noChangeArrowheads="1"/>
          </p:cNvSpPr>
          <p:nvPr/>
        </p:nvSpPr>
        <p:spPr bwMode="auto">
          <a:xfrm>
            <a:off x="479548" y="4885657"/>
            <a:ext cx="8196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Pro metriku </a:t>
            </a:r>
            <a:r>
              <a:rPr lang="cs-CZ" altLang="cs-CZ" sz="2400" b="1" dirty="0">
                <a:solidFill>
                  <a:srgbClr val="1D1AA6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třírozměrného povrchu čtyřrozměrné koule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Fridman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napsal 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analogický výraz</a:t>
            </a:r>
            <a:endParaRPr lang="cs-CZ" alt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  <p:pic>
        <p:nvPicPr>
          <p:cNvPr id="16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6" y="5783206"/>
            <a:ext cx="6743342" cy="7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234600" y="5877272"/>
            <a:ext cx="862732" cy="514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1" grpId="0" animBg="1"/>
      <p:bldP spid="12" grpId="0" animBg="1"/>
      <p:bldP spid="13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79512" y="44624"/>
                <a:ext cx="8784976" cy="88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 </a:t>
                </a:r>
                <a:r>
                  <a:rPr lang="cs-CZ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škálovací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faktor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Fridman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odvodil z Einsteinových rovnic dvě 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rovnice pro 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popis vývoje vesmíru</a:t>
                </a:r>
                <a:endPara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624"/>
                <a:ext cx="8784976" cy="882678"/>
              </a:xfrm>
              <a:prstGeom prst="rect">
                <a:avLst/>
              </a:prstGeom>
              <a:blipFill>
                <a:blip r:embed="rId2" cstate="print"/>
                <a:stretch>
                  <a:fillRect l="-1040" t="-5517" b="-11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76044"/>
            <a:ext cx="5970526" cy="2164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79512" y="3172920"/>
                <a:ext cx="896448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kde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𝜚</m:t>
                    </m:r>
                  </m:oMath>
                </a14:m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je prostorová hustota energie,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je tlak, G je Newtonova gravitační konstanta,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cs-CZ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je kosmologická 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konstanta a 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k=1,0,-1 odpovídají třírozměrnému 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prostoru s konstantní 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kladnou, nulovou a zápornou 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křivostí. 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Zatímco 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normální hmota působí přitažlivě, tj. způsobuje zpomalování rozpínání, </a:t>
                </a:r>
                <a:endParaRPr lang="cs-CZ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kosmologická konstanta rozpínání zrychluje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cs-CZ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Tyto rovnice mají názorné </a:t>
                </a:r>
                <a:r>
                  <a:rPr lang="cs-CZ" sz="24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cs-CZ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nalogie v klasické mechanice</a:t>
                </a:r>
                <a:r>
                  <a:rPr lang="cs-CZ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72920"/>
                <a:ext cx="8964488" cy="2862322"/>
              </a:xfrm>
              <a:prstGeom prst="rect">
                <a:avLst/>
              </a:prstGeom>
              <a:blipFill>
                <a:blip r:embed="rId4" cstate="print"/>
                <a:stretch>
                  <a:fillRect l="-1020" t="-1489" b="-4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148133" y="1002703"/>
            <a:ext cx="5976664" cy="206467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0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80378" y="1989079"/>
                <a:ext cx="7689502" cy="1062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𝑚𝑀𝐺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⇒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𝑀𝐺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cs-C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8" y="1989079"/>
                <a:ext cx="7689502" cy="106298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441298" y="3901116"/>
                <a:ext cx="5932957" cy="927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cs-CZ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cs-C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num>
                      <m:den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cs-CZ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cs-C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sSup>
                          <m:sSupPr>
                            <m:ctrlP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2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98" y="3901116"/>
                <a:ext cx="5932957" cy="92724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8093"/>
            <a:ext cx="2339752" cy="2136771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07504" y="2751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Druhá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Fridmanova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rovnice má v klasické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analogii ve 2. Newtonově zákonu pro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pohyb tělesa v gravitačním poli generovaném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hmotou M s hustotou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84905" y="3030503"/>
            <a:ext cx="861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Einstein přidal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členy s tlakem 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kosmologickou konstantou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cs-CZ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hustotu nechal záviset na čase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020288"/>
            <a:ext cx="7818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+mn-lt"/>
              </a:rPr>
              <a:t>Hmota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zpomaluje rozpínání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+mn-lt"/>
              </a:rPr>
              <a:t>Kladná kosmologická konstanta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rozpínání zrychluje.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Záporný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tlak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rozpínání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také zrychluje.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/>
      <p:bldP spid="2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79512" y="908720"/>
            <a:ext cx="85689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cs-CZ" altLang="cs-CZ" sz="2400" dirty="0" err="1" smtClean="0">
                <a:latin typeface="+mn-lt"/>
              </a:rPr>
              <a:t>Lemaitre</a:t>
            </a:r>
            <a:r>
              <a:rPr lang="cs-CZ" altLang="cs-CZ" sz="2400" dirty="0" smtClean="0">
                <a:latin typeface="+mn-lt"/>
              </a:rPr>
              <a:t> na rozdíl od </a:t>
            </a:r>
            <a:r>
              <a:rPr lang="cs-CZ" altLang="cs-CZ" sz="2400" dirty="0" err="1" smtClean="0">
                <a:latin typeface="+mn-lt"/>
              </a:rPr>
              <a:t>Fridmana</a:t>
            </a:r>
            <a:r>
              <a:rPr lang="cs-CZ" altLang="cs-CZ" sz="2400" dirty="0" smtClean="0">
                <a:latin typeface="+mn-lt"/>
              </a:rPr>
              <a:t> byl fyzik skvěle seznámený se experimentálními daty a proto ve </a:t>
            </a:r>
            <a:r>
              <a:rPr lang="cs-CZ" altLang="cs-CZ" sz="2400" dirty="0">
                <a:latin typeface="+mn-lt"/>
              </a:rPr>
              <a:t>své práci z roku </a:t>
            </a:r>
            <a:r>
              <a:rPr lang="cs-CZ" altLang="cs-CZ" sz="2400" b="1" dirty="0">
                <a:latin typeface="+mn-lt"/>
              </a:rPr>
              <a:t>1927</a:t>
            </a:r>
            <a:r>
              <a:rPr lang="cs-CZ" altLang="cs-CZ" sz="2400" dirty="0">
                <a:latin typeface="+mn-lt"/>
              </a:rPr>
              <a:t> </a:t>
            </a:r>
            <a:endParaRPr lang="cs-CZ" altLang="cs-CZ" sz="2400" dirty="0" smtClean="0">
              <a:latin typeface="+mn-lt"/>
            </a:endParaRPr>
          </a:p>
          <a:p>
            <a:pPr eaLnBrk="1" hangingPunct="1"/>
            <a:endParaRPr lang="cs-CZ" altLang="cs-CZ" sz="800" dirty="0">
              <a:latin typeface="+mn-lt"/>
            </a:endParaRPr>
          </a:p>
          <a:p>
            <a:pPr eaLnBrk="1" hangingPunct="1"/>
            <a:r>
              <a:rPr lang="cs-CZ" altLang="cs-CZ" sz="2400" i="1" dirty="0" smtClean="0">
                <a:solidFill>
                  <a:srgbClr val="0033CC"/>
                </a:solidFill>
                <a:latin typeface="+mn-lt"/>
              </a:rPr>
              <a:t>Homogenní vesmír s konstantní hmotností a rostoucím průměrem, který zohledňuje radiální rychlost </a:t>
            </a:r>
            <a:r>
              <a:rPr lang="cs-CZ" altLang="cs-CZ" sz="2400" i="1" dirty="0" err="1" smtClean="0">
                <a:solidFill>
                  <a:srgbClr val="0033CC"/>
                </a:solidFill>
                <a:latin typeface="+mn-lt"/>
              </a:rPr>
              <a:t>extragalak-tických</a:t>
            </a:r>
            <a:r>
              <a:rPr lang="cs-CZ" altLang="cs-CZ" sz="2400" i="1" dirty="0" smtClean="0">
                <a:solidFill>
                  <a:srgbClr val="0033CC"/>
                </a:solidFill>
                <a:latin typeface="+mn-lt"/>
              </a:rPr>
              <a:t> mlhovin. </a:t>
            </a:r>
            <a:endParaRPr lang="cs-CZ" altLang="cs-CZ" sz="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79512" y="2996952"/>
            <a:ext cx="856895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ejen nezávisle odvodil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+mn-lt"/>
              </a:rPr>
              <a:t>Fridmanovy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 rovnice, ale dal jim jasný fyzikální význam a tak objevil 2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roky před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+mn-lt"/>
              </a:rPr>
              <a:t>Hubblem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400" dirty="0" smtClean="0">
                <a:latin typeface="+mn-lt"/>
              </a:rPr>
              <a:t>to, co se do roku 2018 nazývalo </a:t>
            </a:r>
            <a:r>
              <a:rPr lang="cs-CZ" altLang="cs-CZ" sz="2400" b="1" dirty="0" smtClean="0">
                <a:solidFill>
                  <a:srgbClr val="0033CC"/>
                </a:solidFill>
                <a:latin typeface="+mn-lt"/>
              </a:rPr>
              <a:t>„</a:t>
            </a:r>
            <a:r>
              <a:rPr lang="cs-CZ" altLang="cs-CZ" sz="2400" b="1" dirty="0" err="1" smtClean="0">
                <a:solidFill>
                  <a:srgbClr val="0033CC"/>
                </a:solidFill>
                <a:latin typeface="+mn-lt"/>
              </a:rPr>
              <a:t>Hubbleův</a:t>
            </a:r>
            <a:r>
              <a:rPr lang="cs-CZ" altLang="cs-CZ" sz="2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latin typeface="+mn-lt"/>
              </a:rPr>
              <a:t>zákon</a:t>
            </a:r>
            <a:r>
              <a:rPr lang="cs-CZ" altLang="cs-CZ" sz="2400" b="1" dirty="0" smtClean="0">
                <a:solidFill>
                  <a:srgbClr val="0033CC"/>
                </a:solidFill>
                <a:latin typeface="+mn-lt"/>
              </a:rPr>
              <a:t>“ </a:t>
            </a:r>
            <a:r>
              <a:rPr lang="cs-CZ" altLang="cs-CZ" sz="2400" dirty="0" smtClean="0">
                <a:latin typeface="+mn-lt"/>
              </a:rPr>
              <a:t>a to, co se z rozhodnutí Mezinárodní astronomické unie od té doby oprávněně nazývá </a:t>
            </a:r>
            <a:r>
              <a:rPr lang="cs-CZ" altLang="cs-CZ" sz="2400" b="1" dirty="0">
                <a:solidFill>
                  <a:srgbClr val="0033CC"/>
                </a:solidFill>
                <a:latin typeface="+mn-lt"/>
              </a:rPr>
              <a:t>„</a:t>
            </a:r>
            <a:r>
              <a:rPr lang="cs-CZ" altLang="cs-CZ" sz="2400" b="1" dirty="0" err="1" smtClean="0">
                <a:solidFill>
                  <a:srgbClr val="0033CC"/>
                </a:solidFill>
                <a:latin typeface="+mn-lt"/>
              </a:rPr>
              <a:t>Hubbleův-Lemaitrův</a:t>
            </a:r>
            <a:r>
              <a:rPr lang="cs-CZ" altLang="cs-CZ" sz="2400" b="1" dirty="0" smtClean="0">
                <a:solidFill>
                  <a:srgbClr val="0033CC"/>
                </a:solidFill>
                <a:latin typeface="+mn-lt"/>
              </a:rPr>
              <a:t> zákon“.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115616" y="332656"/>
            <a:ext cx="64563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b="1" dirty="0" err="1">
                <a:solidFill>
                  <a:srgbClr val="1D1A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Lemaître</a:t>
            </a:r>
            <a:r>
              <a:rPr lang="cs-CZ" altLang="cs-CZ" b="1" dirty="0">
                <a:solidFill>
                  <a:srgbClr val="1D1A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vesmír se opravdu rozpíná</a:t>
            </a:r>
            <a:endParaRPr lang="cs-CZ" altLang="cs-CZ" dirty="0">
              <a:solidFill>
                <a:srgbClr val="1D1AA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1771" y="5085184"/>
            <a:ext cx="86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Lemaitre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také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rozuměl významu kosmologické konstanty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nezavrhl ji jako Einstein.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750" y="14288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FF0000"/>
                </a:solidFill>
              </a:rPr>
              <a:t>Globální rozpínání </a:t>
            </a:r>
            <a:r>
              <a:rPr lang="cs-CZ" altLang="cs-CZ" sz="2400" b="1"/>
              <a:t>hommogeního izotropního prostoru</a:t>
            </a:r>
          </a:p>
        </p:txBody>
      </p:sp>
      <p:pic>
        <p:nvPicPr>
          <p:cNvPr id="1047" name="Picture 6" descr="universeball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106613"/>
            <a:ext cx="21859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7"/>
          <p:cNvSpPr txBox="1">
            <a:spLocks noChangeArrowheads="1"/>
          </p:cNvSpPr>
          <p:nvPr/>
        </p:nvSpPr>
        <p:spPr bwMode="auto">
          <a:xfrm rot="-5400000">
            <a:off x="6370638" y="3286125"/>
            <a:ext cx="9794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rychlost</a:t>
            </a:r>
          </a:p>
        </p:txBody>
      </p:sp>
      <p:sp>
        <p:nvSpPr>
          <p:cNvPr id="1044" name="Text Box 8"/>
          <p:cNvSpPr txBox="1">
            <a:spLocks noChangeArrowheads="1"/>
          </p:cNvSpPr>
          <p:nvPr/>
        </p:nvSpPr>
        <p:spPr bwMode="auto">
          <a:xfrm>
            <a:off x="7524750" y="4870450"/>
            <a:ext cx="12874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fyzikální</a:t>
            </a:r>
          </a:p>
          <a:p>
            <a:pPr eaLnBrk="1" hangingPunct="1"/>
            <a:r>
              <a:rPr lang="cs-CZ" altLang="cs-CZ"/>
              <a:t>vzdálenost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700338" y="654050"/>
          <a:ext cx="23764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4" name="Rovnice" r:id="rId4" imgW="748975" imgH="203112" progId="">
                  <p:embed/>
                </p:oleObj>
              </mc:Choice>
              <mc:Fallback>
                <p:oleObj name="Rovnice" r:id="rId4" imgW="748975" imgH="203112" progId="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54050"/>
                        <a:ext cx="2376487" cy="6429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1360488" y="5083175"/>
          <a:ext cx="62325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5" name="Rovnice" r:id="rId6" imgW="2590800" imgH="419100" progId="">
                  <p:embed/>
                </p:oleObj>
              </mc:Choice>
              <mc:Fallback>
                <p:oleObj name="Rovnice" r:id="rId6" imgW="2590800" imgH="419100" progId="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5083175"/>
                        <a:ext cx="6232525" cy="10096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-36513" y="5095482"/>
            <a:ext cx="14798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 b="1" dirty="0" err="1">
                <a:solidFill>
                  <a:srgbClr val="FF0000"/>
                </a:solidFill>
              </a:rPr>
              <a:t>Hubb</a:t>
            </a:r>
            <a:r>
              <a:rPr lang="cs-CZ" altLang="cs-CZ" sz="2000" b="1" dirty="0" err="1" smtClean="0">
                <a:solidFill>
                  <a:srgbClr val="FF0000"/>
                </a:solidFill>
              </a:rPr>
              <a:t>leův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-</a:t>
            </a:r>
          </a:p>
          <a:p>
            <a:pPr eaLnBrk="1" hangingPunct="1"/>
            <a:r>
              <a:rPr lang="cs-CZ" altLang="cs-CZ" sz="2000" b="1" dirty="0" err="1" smtClean="0">
                <a:solidFill>
                  <a:srgbClr val="FF0000"/>
                </a:solidFill>
              </a:rPr>
              <a:t>Lemaitrův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 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zákon</a:t>
            </a:r>
            <a:r>
              <a:rPr lang="en-US" altLang="cs-CZ" sz="2000" b="1" dirty="0">
                <a:solidFill>
                  <a:srgbClr val="FF0000"/>
                </a:solidFill>
              </a:rPr>
              <a:t>: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6227763" y="5732463"/>
            <a:ext cx="287337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lů 32"/>
          <p:cNvSpPr/>
          <p:nvPr/>
        </p:nvSpPr>
        <p:spPr>
          <a:xfrm rot="16200000" flipH="1">
            <a:off x="2135981" y="680244"/>
            <a:ext cx="263525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395288" y="692150"/>
            <a:ext cx="172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Fyzikální </a:t>
            </a:r>
          </a:p>
          <a:p>
            <a:pPr eaLnBrk="1" hangingPunct="1"/>
            <a:r>
              <a:rPr lang="cs-CZ" altLang="cs-CZ" sz="2000"/>
              <a:t>vzdálenost</a:t>
            </a:r>
            <a:endParaRPr lang="en-US" altLang="cs-CZ" sz="2000"/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6011863" y="620713"/>
            <a:ext cx="158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„</a:t>
            </a:r>
            <a:r>
              <a:rPr lang="en-US" altLang="cs-CZ" sz="2000"/>
              <a:t>Comoving</a:t>
            </a:r>
            <a:r>
              <a:rPr lang="cs-CZ" altLang="cs-CZ" sz="2000"/>
              <a:t>“</a:t>
            </a:r>
            <a:r>
              <a:rPr lang="en-US" altLang="cs-CZ" sz="2000"/>
              <a:t> </a:t>
            </a:r>
          </a:p>
          <a:p>
            <a:pPr eaLnBrk="1" hangingPunct="1"/>
            <a:r>
              <a:rPr lang="cs-CZ" altLang="cs-CZ" sz="2000"/>
              <a:t>vzdálenost</a:t>
            </a:r>
          </a:p>
        </p:txBody>
      </p:sp>
      <p:sp>
        <p:nvSpPr>
          <p:cNvPr id="31" name="Šipka dolů 30"/>
          <p:cNvSpPr/>
          <p:nvPr/>
        </p:nvSpPr>
        <p:spPr>
          <a:xfrm rot="5400000" flipH="1">
            <a:off x="5364163" y="620713"/>
            <a:ext cx="2889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3348038" y="1598613"/>
            <a:ext cx="2322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Expanzní faktor</a:t>
            </a:r>
            <a:endParaRPr lang="en-US" altLang="cs-CZ" sz="2400"/>
          </a:p>
        </p:txBody>
      </p:sp>
      <p:sp>
        <p:nvSpPr>
          <p:cNvPr id="28" name="Šipka dolů 27"/>
          <p:cNvSpPr/>
          <p:nvPr/>
        </p:nvSpPr>
        <p:spPr>
          <a:xfrm rot="10800000">
            <a:off x="4356100" y="1196975"/>
            <a:ext cx="287338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2" descr="Výsledek obrázku pro expansion of space de sit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60575"/>
            <a:ext cx="39639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133600"/>
            <a:ext cx="27590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186" y="2060848"/>
            <a:ext cx="8847294" cy="29854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Rychlost vzdalování dvou bodů prostoru závisí na vzdálenosti a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 pro vzdálenosti větší než tzv.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Hubbleův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poloměr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cs-CZ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6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(t)=c/H(t)</a:t>
            </a:r>
            <a:endParaRPr lang="cs-CZ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větší než rychlost světla!!!!</a:t>
            </a:r>
          </a:p>
          <a:p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24</a:t>
            </a:fld>
            <a:endParaRPr lang="cs-CZ" altLang="cs-CZ" dirty="0"/>
          </a:p>
        </p:txBody>
      </p:sp>
      <p:sp>
        <p:nvSpPr>
          <p:cNvPr id="27" name="TextovéPole 17"/>
          <p:cNvSpPr txBox="1">
            <a:spLocks noChangeArrowheads="1"/>
          </p:cNvSpPr>
          <p:nvPr/>
        </p:nvSpPr>
        <p:spPr bwMode="auto">
          <a:xfrm>
            <a:off x="3158924" y="6283325"/>
            <a:ext cx="446405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FF0000"/>
                </a:solidFill>
              </a:rPr>
              <a:t>Hubbleova-Lemaitrova</a:t>
            </a:r>
            <a:r>
              <a:rPr lang="cs-CZ" altLang="cs-CZ" sz="2000" b="1" dirty="0">
                <a:solidFill>
                  <a:srgbClr val="FF0000"/>
                </a:solidFill>
              </a:rPr>
              <a:t> konstanta</a:t>
            </a:r>
            <a:endParaRPr lang="en-US" alt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3" grpId="0" animBg="1"/>
      <p:bldP spid="1044" grpId="0" animBg="1"/>
      <p:bldP spid="25" grpId="0"/>
      <p:bldP spid="26" grpId="0" animBg="1"/>
      <p:bldP spid="33" grpId="0" animBg="1"/>
      <p:bldP spid="35" grpId="0"/>
      <p:bldP spid="36" grpId="0"/>
      <p:bldP spid="31" grpId="0" animBg="1"/>
      <p:bldP spid="23" grpId="0"/>
      <p:bldP spid="28" grpId="0" animBg="1"/>
      <p:bldP spid="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f_e\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050" y="1546225"/>
            <a:ext cx="219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5037138"/>
          <a:ext cx="785018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6" name="Rovnice" r:id="rId4" imgW="3175000" imgH="457200" progId="">
                  <p:embed/>
                </p:oleObj>
              </mc:Choice>
              <mc:Fallback>
                <p:oleObj name="Rovnice" r:id="rId4" imgW="3175000" imgH="457200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37138"/>
                        <a:ext cx="7850187" cy="11287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76375" y="1052513"/>
            <a:ext cx="3317875" cy="5794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3200" b="1"/>
              <a:t>Doppler</a:t>
            </a:r>
            <a:r>
              <a:rPr lang="cs-CZ" altLang="cs-CZ" sz="3200" b="1"/>
              <a:t>ův efekt</a:t>
            </a:r>
          </a:p>
        </p:txBody>
      </p:sp>
      <p:pic>
        <p:nvPicPr>
          <p:cNvPr id="2054" name="Picture 5" descr="800px-Redshift_bluesh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22388"/>
            <a:ext cx="53276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Doppler_effe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ovéPole 10"/>
          <p:cNvSpPr txBox="1">
            <a:spLocks noChangeArrowheads="1"/>
          </p:cNvSpPr>
          <p:nvPr/>
        </p:nvSpPr>
        <p:spPr bwMode="auto">
          <a:xfrm>
            <a:off x="576263" y="3127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Jak se měří rychlost galaxií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6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342900" y="44624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>
                <a:solidFill>
                  <a:srgbClr val="006600"/>
                </a:solidFill>
              </a:rPr>
              <a:t>1929</a:t>
            </a:r>
            <a:r>
              <a:rPr lang="cs-CZ" altLang="cs-CZ" sz="2400" dirty="0"/>
              <a:t>: </a:t>
            </a:r>
            <a:r>
              <a:rPr lang="cs-CZ" altLang="cs-CZ" sz="2400" b="1" dirty="0">
                <a:solidFill>
                  <a:srgbClr val="0033CC"/>
                </a:solidFill>
              </a:rPr>
              <a:t>E. </a:t>
            </a:r>
            <a:r>
              <a:rPr lang="cs-CZ" altLang="cs-CZ" sz="2400" b="1" dirty="0" err="1">
                <a:solidFill>
                  <a:srgbClr val="0033CC"/>
                </a:solidFill>
              </a:rPr>
              <a:t>Hubble</a:t>
            </a:r>
            <a:r>
              <a:rPr lang="cs-CZ" altLang="cs-CZ" sz="2400" dirty="0"/>
              <a:t>: spirální mlhoviny jsou </a:t>
            </a:r>
            <a:r>
              <a:rPr lang="cs-CZ" altLang="cs-CZ" sz="2400" b="1" dirty="0">
                <a:solidFill>
                  <a:srgbClr val="FF3300"/>
                </a:solidFill>
              </a:rPr>
              <a:t>extragalaktické</a:t>
            </a:r>
            <a:r>
              <a:rPr lang="cs-CZ" altLang="cs-CZ" sz="2400" dirty="0"/>
              <a:t>, nalezl a </a:t>
            </a:r>
            <a:r>
              <a:rPr lang="cs-CZ" altLang="cs-CZ" sz="2400" b="1" dirty="0">
                <a:solidFill>
                  <a:srgbClr val="FF0000"/>
                </a:solidFill>
              </a:rPr>
              <a:t>prosadil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empirický </a:t>
            </a:r>
            <a:r>
              <a:rPr lang="cs-CZ" altLang="cs-CZ" sz="2400" dirty="0" smtClean="0"/>
              <a:t>vztah </a:t>
            </a:r>
            <a:r>
              <a:rPr lang="cs-CZ" altLang="cs-CZ" sz="2400" dirty="0"/>
              <a:t>mezi rychlostí vzdalování galaxií a jejich vzdáleností. </a:t>
            </a:r>
            <a:endParaRPr lang="cs-CZ" altLang="cs-CZ" sz="2400" b="1" dirty="0">
              <a:solidFill>
                <a:srgbClr val="0033CC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95375" y="3717032"/>
            <a:ext cx="29908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vzdálenost v parsecích</a:t>
            </a:r>
          </a:p>
        </p:txBody>
      </p:sp>
      <p:pic>
        <p:nvPicPr>
          <p:cNvPr id="30" name="Picture 7" descr="h1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45" y="1068157"/>
            <a:ext cx="46976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305998" y="3861048"/>
            <a:ext cx="38179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Časový vývoj hodnoty H</a:t>
            </a:r>
            <a:r>
              <a:rPr lang="cs-CZ" altLang="cs-CZ" sz="2000" b="1" baseline="-25000" dirty="0"/>
              <a:t>0</a:t>
            </a:r>
            <a:endParaRPr lang="cs-CZ" altLang="cs-CZ" sz="2000" b="1" dirty="0"/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318645" cy="264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3"/>
          <p:cNvSpPr>
            <a:spLocks noChangeArrowheads="1"/>
          </p:cNvSpPr>
          <p:nvPr/>
        </p:nvSpPr>
        <p:spPr bwMode="auto">
          <a:xfrm rot="16200000">
            <a:off x="-14869" y="2200239"/>
            <a:ext cx="1107651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4" name="Picture 6" descr="rpk_sn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3" y="4221516"/>
            <a:ext cx="2679966" cy="24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335684" y="4221515"/>
            <a:ext cx="208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Situace v polovině</a:t>
            </a:r>
          </a:p>
          <a:p>
            <a:pPr eaLnBrk="1" hangingPunct="1"/>
            <a:r>
              <a:rPr lang="cs-CZ" altLang="cs-CZ" sz="2000" b="1" dirty="0"/>
              <a:t>90. let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801051" y="5699599"/>
            <a:ext cx="1805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 dirty="0"/>
              <a:t>2</a:t>
            </a:r>
            <a:r>
              <a:rPr lang="cs-CZ" altLang="cs-CZ" sz="2000" dirty="0"/>
              <a:t>50-krát větší 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vzdálenosti</a:t>
            </a:r>
            <a:r>
              <a:rPr lang="en-US" altLang="cs-CZ" sz="2000" dirty="0"/>
              <a:t>!</a:t>
            </a:r>
            <a:endParaRPr lang="cs-CZ" altLang="cs-CZ" sz="2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554747" y="4303934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Současná hodnota </a:t>
            </a:r>
            <a:endParaRPr lang="cs-CZ" sz="2400" dirty="0">
              <a:latin typeface="+mn-lt"/>
            </a:endParaRPr>
          </a:p>
        </p:txBody>
      </p: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644079" y="4873977"/>
            <a:ext cx="4132734" cy="461665"/>
          </a:xfrm>
          <a:prstGeom prst="rect">
            <a:avLst/>
          </a:prstGeom>
          <a:solidFill>
            <a:srgbClr val="46F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H=70 km/s/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=7x10</a:t>
            </a:r>
            <a:r>
              <a:rPr lang="cs-CZ" altLang="cs-CZ" sz="2400" b="1" baseline="30000" dirty="0"/>
              <a:t>-11</a:t>
            </a:r>
            <a:r>
              <a:rPr lang="cs-CZ" altLang="cs-CZ" sz="2400" b="1" dirty="0"/>
              <a:t>/rok</a:t>
            </a:r>
            <a:endParaRPr lang="en-US" alt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0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19" grpId="0" animBg="1"/>
      <p:bldP spid="31" grpId="0" animBg="1"/>
      <p:bldP spid="33" grpId="0" animBg="1"/>
      <p:bldP spid="35" grpId="0"/>
      <p:bldP spid="36" grpId="0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765175"/>
            <a:ext cx="4035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7620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ovéPole 4"/>
          <p:cNvSpPr txBox="1">
            <a:spLocks noChangeArrowheads="1"/>
          </p:cNvSpPr>
          <p:nvPr/>
        </p:nvSpPr>
        <p:spPr bwMode="auto">
          <a:xfrm>
            <a:off x="468313" y="188913"/>
            <a:ext cx="859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Konkrétní hodnoty rychlosti v(R) </a:t>
            </a:r>
            <a:r>
              <a:rPr lang="cs-CZ" altLang="cs-CZ" sz="24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globálního</a:t>
            </a:r>
            <a:r>
              <a:rPr lang="cs-CZ" altLang="cs-CZ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rozpínání 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prostoru:</a:t>
            </a:r>
          </a:p>
        </p:txBody>
      </p:sp>
      <p:sp>
        <p:nvSpPr>
          <p:cNvPr id="56326" name="TextovéPole 5"/>
          <p:cNvSpPr txBox="1">
            <a:spLocks noChangeArrowheads="1"/>
          </p:cNvSpPr>
          <p:nvPr/>
        </p:nvSpPr>
        <p:spPr bwMode="auto">
          <a:xfrm>
            <a:off x="531813" y="692150"/>
            <a:ext cx="173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Mléčná dráha</a:t>
            </a:r>
          </a:p>
        </p:txBody>
      </p:sp>
      <p:sp>
        <p:nvSpPr>
          <p:cNvPr id="56327" name="TextovéPole 6"/>
          <p:cNvSpPr txBox="1">
            <a:spLocks noChangeArrowheads="1"/>
          </p:cNvSpPr>
          <p:nvPr/>
        </p:nvSpPr>
        <p:spPr bwMode="auto">
          <a:xfrm>
            <a:off x="395288" y="3644900"/>
            <a:ext cx="3719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půl miliardy miliard km</a:t>
            </a:r>
          </a:p>
        </p:txBody>
      </p:sp>
      <p:sp>
        <p:nvSpPr>
          <p:cNvPr id="56328" name="TextovéPole 7"/>
          <p:cNvSpPr txBox="1">
            <a:spLocks noChangeArrowheads="1"/>
          </p:cNvSpPr>
          <p:nvPr/>
        </p:nvSpPr>
        <p:spPr bwMode="auto">
          <a:xfrm rot="10800000" flipV="1">
            <a:off x="395288" y="4005263"/>
            <a:ext cx="468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v(R)=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30 milionů kilometrů za rok</a:t>
            </a:r>
            <a:endParaRPr lang="cs-CZ" altLang="cs-CZ" sz="2400" b="1" dirty="0"/>
          </a:p>
        </p:txBody>
      </p:sp>
      <p:sp>
        <p:nvSpPr>
          <p:cNvPr id="56329" name="TextovéPole 8"/>
          <p:cNvSpPr txBox="1">
            <a:spLocks noChangeArrowheads="1"/>
          </p:cNvSpPr>
          <p:nvPr/>
        </p:nvSpPr>
        <p:spPr bwMode="auto">
          <a:xfrm>
            <a:off x="6443663" y="4652963"/>
            <a:ext cx="118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Brooklyn</a:t>
            </a:r>
          </a:p>
        </p:txBody>
      </p:sp>
      <p:sp>
        <p:nvSpPr>
          <p:cNvPr id="56330" name="TextovéPole 9"/>
          <p:cNvSpPr txBox="1">
            <a:spLocks noChangeArrowheads="1"/>
          </p:cNvSpPr>
          <p:nvPr/>
        </p:nvSpPr>
        <p:spPr bwMode="auto">
          <a:xfrm>
            <a:off x="5072063" y="3573463"/>
            <a:ext cx="274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150 milionů km</a:t>
            </a:r>
          </a:p>
        </p:txBody>
      </p:sp>
      <p:sp>
        <p:nvSpPr>
          <p:cNvPr id="56331" name="TextovéPole 10"/>
          <p:cNvSpPr txBox="1">
            <a:spLocks noChangeArrowheads="1"/>
          </p:cNvSpPr>
          <p:nvPr/>
        </p:nvSpPr>
        <p:spPr bwMode="auto">
          <a:xfrm rot="10800000" flipV="1">
            <a:off x="5076825" y="3933825"/>
            <a:ext cx="331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v(R)=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10 metrů za rok</a:t>
            </a:r>
            <a:endParaRPr lang="cs-CZ" altLang="cs-CZ" sz="2400" b="1" dirty="0"/>
          </a:p>
        </p:txBody>
      </p:sp>
      <p:sp>
        <p:nvSpPr>
          <p:cNvPr id="56332" name="TextovéPole 11"/>
          <p:cNvSpPr txBox="1">
            <a:spLocks noChangeArrowheads="1"/>
          </p:cNvSpPr>
          <p:nvPr/>
        </p:nvSpPr>
        <p:spPr bwMode="auto">
          <a:xfrm>
            <a:off x="4356100" y="723900"/>
            <a:ext cx="2270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Sluneční soustava</a:t>
            </a:r>
          </a:p>
        </p:txBody>
      </p:sp>
      <p:sp>
        <p:nvSpPr>
          <p:cNvPr id="56333" name="TextovéPole 12"/>
          <p:cNvSpPr txBox="1">
            <a:spLocks noChangeArrowheads="1"/>
          </p:cNvSpPr>
          <p:nvPr/>
        </p:nvSpPr>
        <p:spPr bwMode="auto">
          <a:xfrm>
            <a:off x="1339850" y="6135688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15 km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  <p:sp>
        <p:nvSpPr>
          <p:cNvPr id="18" name="TextovéPole 13"/>
          <p:cNvSpPr txBox="1">
            <a:spLocks noChangeArrowheads="1"/>
          </p:cNvSpPr>
          <p:nvPr/>
        </p:nvSpPr>
        <p:spPr bwMode="auto">
          <a:xfrm rot="10800000" flipV="1">
            <a:off x="3098482" y="6135687"/>
            <a:ext cx="4176712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v(R)=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tisícina milimetru  za rok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675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  <p:bldP spid="56328" grpId="0"/>
      <p:bldP spid="56330" grpId="0"/>
      <p:bldP spid="56331" grpId="0"/>
      <p:bldP spid="56332" grpId="0"/>
      <p:bldP spid="5633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délník 1"/>
          <p:cNvSpPr>
            <a:spLocks noChangeArrowheads="1"/>
          </p:cNvSpPr>
          <p:nvPr/>
        </p:nvSpPr>
        <p:spPr bwMode="auto">
          <a:xfrm>
            <a:off x="468313" y="685800"/>
            <a:ext cx="84961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Skutečnost, že se prostor rozpíná ovšem neznamená, že se zvětšují velikosti fyzikálních objektů</a:t>
            </a:r>
            <a:r>
              <a:rPr lang="cs-CZ" altLang="cs-CZ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eaLnBrk="1" hangingPunct="1"/>
            <a:endParaRPr lang="cs-CZ" altLang="cs-CZ" sz="2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Pokud by </a:t>
            </a:r>
            <a:r>
              <a:rPr lang="cs-CZ" altLang="cs-CZ" sz="2400" b="1" dirty="0" smtClean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expanzní faktor a(t) závisel na čase mocnině, </a:t>
            </a:r>
            <a:r>
              <a:rPr lang="cs-CZ" altLang="cs-CZ" sz="24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rozměry systémů 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jako jsou galaxie, sluneční soustava či atomy, které jsou „vázané“ různými silami, </a:t>
            </a:r>
            <a:r>
              <a:rPr lang="cs-CZ" altLang="cs-CZ" sz="24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by se nezměnily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eaLnBrk="1" hangingPunct="1"/>
            <a:endParaRPr lang="cs-CZ" altLang="cs-CZ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Teprve </a:t>
            </a:r>
            <a:r>
              <a:rPr lang="cs-CZ" altLang="cs-CZ" sz="2400" b="1" dirty="0" smtClean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exponenciální závislost expanzního faktoru na č</a:t>
            </a:r>
            <a:r>
              <a:rPr lang="cs-CZ" altLang="cs-CZ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ase by 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vyvolalo dodatečnou </a:t>
            </a:r>
            <a:r>
              <a:rPr lang="cs-CZ" altLang="cs-CZ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konečnou sílu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která by </a:t>
            </a:r>
            <a:r>
              <a:rPr lang="cs-CZ" altLang="cs-CZ" sz="24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rozměry těchto objektů zvětšila (zmenšila</a:t>
            </a:r>
            <a:r>
              <a:rPr lang="cs-CZ" altLang="cs-CZ" sz="24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případně je roztrhala. </a:t>
            </a:r>
            <a:endParaRPr lang="cs-CZ" altLang="cs-CZ" sz="24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cs-CZ" altLang="cs-CZ" sz="24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teprve pokud by </a:t>
            </a:r>
            <a:r>
              <a:rPr lang="cs-CZ" altLang="cs-CZ" sz="2400" b="1" dirty="0" smtClean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expanzní faktor závisel na </a:t>
            </a:r>
            <a:r>
              <a:rPr lang="cs-CZ" altLang="cs-CZ" sz="2400" b="1" dirty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č</a:t>
            </a:r>
            <a:r>
              <a:rPr lang="cs-CZ" altLang="cs-CZ" sz="2400" b="1" dirty="0" smtClean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ase ještě 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0033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silněji</a:t>
            </a:r>
            <a:r>
              <a:rPr lang="cs-CZ" altLang="cs-CZ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rostla 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by tím vyvolaná síla nade všechny meze a </a:t>
            </a:r>
            <a:r>
              <a:rPr lang="cs-CZ" altLang="cs-CZ" sz="24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všechny objekty ve vesmíru by nakonec roztrhala.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7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83568" y="116632"/>
            <a:ext cx="7717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Den bez včerejška: </a:t>
            </a:r>
            <a:r>
              <a:rPr lang="cs-CZ" altLang="cs-CZ" b="1" dirty="0" err="1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Lemaitrův</a:t>
            </a:r>
            <a:r>
              <a:rPr lang="cs-CZ" altLang="cs-CZ" b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prvotní atom  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20650" y="692696"/>
            <a:ext cx="9023350" cy="37087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 roce 1931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Lemaitre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přišel s ještě revolučnější hypotézou, když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formuloval základní myšlenku modelu velkého třesku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 jednostránkovém článku </a:t>
            </a: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Počátek 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světa z hlediska kvantové 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teorie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900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němž není jediný vzorec, reagoval na slova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Arthura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Eddingtona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i="1" dirty="0">
                <a:solidFill>
                  <a:srgbClr val="1D1AA6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„z hlediska filosofie je pro mne pojem počátek </a:t>
            </a:r>
            <a:r>
              <a:rPr lang="cs-CZ" altLang="cs-CZ" sz="2400" b="1" i="1" dirty="0" smtClean="0">
                <a:solidFill>
                  <a:srgbClr val="1D1AA6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současného řádu odpudivý</a:t>
            </a:r>
            <a:r>
              <a:rPr lang="cs-CZ" altLang="cs-CZ" sz="2400" b="1" i="1" dirty="0">
                <a:solidFill>
                  <a:srgbClr val="1D1AA6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“.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Lemaitre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naopak vyslovil domněnku,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že svět měl počátek, kdy byla veškerá hmota koncentrována v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jednom „prvotním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kvantu“: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4365104"/>
            <a:ext cx="8847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 smtClean="0">
                <a:solidFill>
                  <a:srgbClr val="0033CC"/>
                </a:solidFill>
                <a:latin typeface="Arial" panose="020B0604020202020204" pitchFamily="34" charset="0"/>
              </a:rPr>
              <a:t>„Jestliže </a:t>
            </a:r>
            <a:r>
              <a:rPr lang="cs-CZ" altLang="cs-CZ" sz="2400" i="1" dirty="0">
                <a:solidFill>
                  <a:srgbClr val="0033CC"/>
                </a:solidFill>
                <a:latin typeface="Arial" panose="020B0604020202020204" pitchFamily="34" charset="0"/>
              </a:rPr>
              <a:t>svět vznikl v jednom kvantu, pojmy prostor a čas neměly na samém počátku žádný smysl. Ten mohly nabýt až když se původní kvantum rozdělilo na dostatečný počet kvant. Je-li tato hypotéza správná, svět vznikl krátce před počátkem prostoru a času.“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29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2268538" y="255588"/>
            <a:ext cx="456723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Charakteristické r</a:t>
            </a:r>
            <a:r>
              <a:rPr lang="en-US" altLang="cs-CZ" sz="2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ozm</a:t>
            </a:r>
            <a:r>
              <a:rPr lang="cs-CZ" altLang="cs-CZ" sz="2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ěry</a:t>
            </a:r>
            <a:endParaRPr lang="cs-CZ" altLang="cs-CZ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9540" name="Picture 4" descr="meter_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90600"/>
            <a:ext cx="734377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288" y="2438400"/>
            <a:ext cx="6121400" cy="3436938"/>
            <a:chOff x="249" y="1564"/>
            <a:chExt cx="3856" cy="21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67" y="1564"/>
              <a:ext cx="3538" cy="2132"/>
              <a:chOff x="567" y="1501"/>
              <a:chExt cx="3538" cy="2132"/>
            </a:xfrm>
          </p:grpSpPr>
          <p:sp>
            <p:nvSpPr>
              <p:cNvPr id="4106" name="Line 5"/>
              <p:cNvSpPr>
                <a:spLocks noChangeShapeType="1"/>
              </p:cNvSpPr>
              <p:nvPr/>
            </p:nvSpPr>
            <p:spPr bwMode="auto">
              <a:xfrm flipV="1">
                <a:off x="567" y="1501"/>
                <a:ext cx="363" cy="1769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Line 6"/>
              <p:cNvSpPr>
                <a:spLocks noChangeShapeType="1"/>
              </p:cNvSpPr>
              <p:nvPr/>
            </p:nvSpPr>
            <p:spPr bwMode="auto">
              <a:xfrm flipV="1">
                <a:off x="703" y="3496"/>
                <a:ext cx="3402" cy="137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249" y="3206"/>
              <a:ext cx="871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2400" b="1" dirty="0">
                  <a:latin typeface="Arial" pitchFamily="34" charset="0"/>
                  <a:cs typeface="Arial" pitchFamily="34" charset="0"/>
                </a:rPr>
                <a:t>Rozdíl </a:t>
              </a:r>
            </a:p>
            <a:p>
              <a:pPr eaLnBrk="1" hangingPunct="1"/>
              <a:r>
                <a:rPr lang="cs-CZ" altLang="cs-CZ" sz="2400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45</a:t>
              </a:r>
              <a:r>
                <a:rPr lang="cs-CZ" altLang="cs-CZ" sz="2400" b="1" dirty="0">
                  <a:latin typeface="Arial" pitchFamily="34" charset="0"/>
                  <a:cs typeface="Arial" pitchFamily="34" charset="0"/>
                </a:rPr>
                <a:t> řádů</a:t>
              </a:r>
              <a:r>
                <a:rPr lang="en-US" altLang="cs-CZ" sz="2400" b="1" dirty="0">
                  <a:latin typeface="Arial" pitchFamily="34" charset="0"/>
                  <a:cs typeface="Arial" pitchFamily="34" charset="0"/>
                </a:rPr>
                <a:t>!</a:t>
              </a:r>
              <a:endParaRPr lang="cs-CZ" altLang="cs-CZ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5" name="Group 2"/>
          <p:cNvGrpSpPr>
            <a:grpSpLocks/>
          </p:cNvGrpSpPr>
          <p:nvPr/>
        </p:nvGrpSpPr>
        <p:grpSpPr bwMode="auto">
          <a:xfrm>
            <a:off x="611188" y="188913"/>
            <a:ext cx="6097587" cy="6097587"/>
            <a:chOff x="1111" y="210"/>
            <a:chExt cx="3841" cy="3841"/>
          </a:xfrm>
        </p:grpSpPr>
        <p:pic>
          <p:nvPicPr>
            <p:cNvPr id="76811" name="Picture 3" descr="Universe_expans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10"/>
              <a:ext cx="3841" cy="3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2" name="Text Box 4"/>
            <p:cNvSpPr txBox="1">
              <a:spLocks noChangeArrowheads="1"/>
            </p:cNvSpPr>
            <p:nvPr/>
          </p:nvSpPr>
          <p:spPr bwMode="auto">
            <a:xfrm>
              <a:off x="2451" y="3641"/>
              <a:ext cx="1471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 smtClean="0">
                  <a:cs typeface="Arial" panose="020B0604020202020204" pitchFamily="34" charset="0"/>
                </a:rPr>
                <a:t>Singularita???</a:t>
              </a:r>
              <a:endParaRPr lang="cs-CZ" altLang="cs-CZ" sz="2400" b="1" dirty="0">
                <a:cs typeface="Arial" panose="020B0604020202020204" pitchFamily="34" charset="0"/>
              </a:endParaRPr>
            </a:p>
          </p:txBody>
        </p:sp>
        <p:sp>
          <p:nvSpPr>
            <p:cNvPr id="76813" name="Text Box 5"/>
            <p:cNvSpPr txBox="1">
              <a:spLocks noChangeArrowheads="1"/>
            </p:cNvSpPr>
            <p:nvPr/>
          </p:nvSpPr>
          <p:spPr bwMode="auto">
            <a:xfrm>
              <a:off x="1376" y="2403"/>
              <a:ext cx="41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omic Sans MS" panose="030F0702030302020204" pitchFamily="66" charset="0"/>
                </a:rPr>
                <a:t>čas</a:t>
              </a:r>
            </a:p>
          </p:txBody>
        </p:sp>
      </p:grp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23528" y="113259"/>
            <a:ext cx="8457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Lemaitrova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 představa</a:t>
            </a:r>
            <a:r>
              <a:rPr lang="en-US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o 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vzniku a vývoji vesmíru</a:t>
            </a:r>
            <a:endParaRPr lang="cs-CZ" altLang="cs-CZ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518145" y="3208774"/>
            <a:ext cx="343555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Horká polévka, v níž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byly přítomny všechny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částice standardního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modelu, ale i částice,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o nichž nemáme ani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tušení. </a:t>
            </a:r>
            <a:r>
              <a:rPr lang="cs-CZ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Všechny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ovliv</a:t>
            </a:r>
            <a:r>
              <a:rPr lang="cs-CZ" altLang="cs-CZ" sz="2400" dirty="0">
                <a:cs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cs typeface="Arial" panose="020B0604020202020204" pitchFamily="34" charset="0"/>
              </a:rPr>
              <a:t>nily</a:t>
            </a:r>
            <a:r>
              <a:rPr lang="cs-CZ" altLang="cs-CZ" sz="2400" dirty="0">
                <a:cs typeface="Arial" panose="020B0604020202020204" pitchFamily="34" charset="0"/>
              </a:rPr>
              <a:t> další vývoj vesmíru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do dnešní podoby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4140200" y="51577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6372225" y="1574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516688" y="1196975"/>
            <a:ext cx="2289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Dnešní vesmír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5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6206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Otázka, </a:t>
            </a:r>
            <a:r>
              <a:rPr lang="cs-CZ" sz="24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se z </a:t>
            </a:r>
            <a:r>
              <a:rPr 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prvotní polévky </a:t>
            </a:r>
            <a:r>
              <a:rPr lang="cs-CZ" sz="24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zrodila dnešní struktura vesmíru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tedy hvězdy, galaxie a jejich shluky, sice stále zůstala nezodpovězena, ale bylo zřejmé, že odpověď spočívá v tom, že se </a:t>
            </a:r>
            <a:r>
              <a:rPr lang="cs-CZ" sz="24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již v prvotní </a:t>
            </a:r>
            <a:r>
              <a:rPr 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polévce </a:t>
            </a:r>
            <a:r>
              <a:rPr lang="cs-CZ" sz="24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raném stádiu vývoje vesmíru nějakým mechanismem vytvořily nehomogenity hustoty hmoty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které se staly zárodky pro vznik struktur v dnešním na první pohled velmi nehomogenním vesmíru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odpovědi na tuto klíčovou otázku rozhodujícím způsobem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řispěl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objev tzv. reliktního záření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ke kterému došlo náhodou v roce 1965 rok před smrtí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Lemaitra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se tak dožil potvrzení své představy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Prvotního atomu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9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34975" y="544513"/>
            <a:ext cx="847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CC3300"/>
                </a:solidFill>
                <a:latin typeface="Arial" panose="020B0604020202020204" pitchFamily="34" charset="0"/>
              </a:rPr>
              <a:t>1965: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Penzias</a:t>
            </a:r>
            <a:r>
              <a:rPr lang="cs-CZ" altLang="cs-CZ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a Wilson</a:t>
            </a:r>
            <a:r>
              <a:rPr lang="cs-CZ" altLang="cs-CZ" sz="2400" b="1" dirty="0">
                <a:latin typeface="Arial" panose="020B0604020202020204" pitchFamily="34" charset="0"/>
              </a:rPr>
              <a:t> objevili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mikrovlnné reliktní záření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86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bdélník 9"/>
          <p:cNvSpPr>
            <a:spLocks noChangeArrowheads="1"/>
          </p:cNvSpPr>
          <p:nvPr/>
        </p:nvSpPr>
        <p:spPr bwMode="auto">
          <a:xfrm>
            <a:off x="2298700" y="57150"/>
            <a:ext cx="4379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Štěstí přeje připraveným</a:t>
            </a:r>
            <a:endParaRPr lang="cs-CZ" altLang="cs-CZ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0" y="26749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Je to stopa po klíčovém okamžiku vývoje vesmíru, v němž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teplota klesla na cca 3000 K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cs-CZ" altLang="cs-CZ" sz="2400" dirty="0">
                <a:latin typeface="Arial" panose="020B0604020202020204" pitchFamily="34" charset="0"/>
              </a:rPr>
              <a:t> při níž již fotony neměly dost energie k tomu, aby bránily vytvoření neutrálních atomů a díky tomu se </a:t>
            </a:r>
            <a:r>
              <a:rPr lang="cs-CZ" altLang="cs-CZ" sz="2400" dirty="0">
                <a:solidFill>
                  <a:srgbClr val="0000FF"/>
                </a:solidFill>
                <a:latin typeface="Arial" panose="020B0604020202020204" pitchFamily="34" charset="0"/>
              </a:rPr>
              <a:t>od dalšího vývoje vesmíru oddělily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Přichází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ze všech směrů</a:t>
            </a:r>
            <a:r>
              <a:rPr lang="cs-CZ" altLang="cs-CZ" sz="2400" dirty="0">
                <a:latin typeface="Arial" panose="020B0604020202020204" pitchFamily="34" charset="0"/>
              </a:rPr>
              <a:t> a je velmi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izotropní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Má charakter záření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absolutně černého tělesa</a:t>
            </a:r>
            <a:r>
              <a:rPr lang="cs-CZ" altLang="cs-CZ" sz="2400" dirty="0">
                <a:latin typeface="Arial" panose="020B0604020202020204" pitchFamily="34" charset="0"/>
              </a:rPr>
              <a:t> o teplotě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2.73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latin typeface="Arial" panose="020B0604020202020204" pitchFamily="34" charset="0"/>
              </a:rPr>
              <a:t>Měření jeho </a:t>
            </a:r>
            <a:r>
              <a:rPr lang="cs-CZ" altLang="cs-CZ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velmi slabé anizotropie</a:t>
            </a:r>
            <a:r>
              <a:rPr lang="cs-CZ" altLang="cs-CZ" sz="2400" b="1" u="sng" dirty="0">
                <a:latin typeface="Arial" panose="020B0604020202020204" pitchFamily="34" charset="0"/>
              </a:rPr>
              <a:t> je zdrojem důležitých informací o </a:t>
            </a:r>
            <a:r>
              <a:rPr lang="cs-CZ" altLang="cs-CZ" sz="2400" b="1" u="sng" dirty="0">
                <a:solidFill>
                  <a:srgbClr val="0000FF"/>
                </a:solidFill>
                <a:latin typeface="Arial" panose="020B0604020202020204" pitchFamily="34" charset="0"/>
              </a:rPr>
              <a:t>skladbě a vývoji vesmíru</a:t>
            </a:r>
            <a:r>
              <a:rPr lang="cs-CZ" altLang="cs-CZ" sz="2400" b="1" u="sng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83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378350" y="714914"/>
                <a:ext cx="3619644" cy="10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cs-CZ" sz="28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0" y="714914"/>
                <a:ext cx="3619644" cy="1084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64329" y="188640"/>
            <a:ext cx="886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Hustota záření absolutně černého tělesa jako funkce frekvence </a:t>
            </a:r>
            <a:endParaRPr lang="cs-CZ" sz="24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53" y="1827991"/>
            <a:ext cx="4915693" cy="406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64329" y="1882959"/>
                <a:ext cx="409164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latin typeface="+mn-lt"/>
                  </a:rPr>
                  <a:t>Při zvětšení lineárního rozměru prostoru faktorem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 smtClean="0">
                    <a:latin typeface="+mn-lt"/>
                  </a:rPr>
                  <a:t>klesne hustota fotonů faktorem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+mn-lt"/>
                  </a:rPr>
                  <a:t>, jejich </a:t>
                </a:r>
                <a:r>
                  <a:rPr lang="cs-CZ" sz="2400" dirty="0" err="1" smtClean="0">
                    <a:latin typeface="+mn-lt"/>
                  </a:rPr>
                  <a:t>frekven-ce</a:t>
                </a:r>
                <a:r>
                  <a:rPr lang="cs-CZ" sz="2400" dirty="0" smtClean="0">
                    <a:latin typeface="+mn-lt"/>
                  </a:rPr>
                  <a:t> klesne faktorem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 smtClean="0">
                    <a:latin typeface="+mn-lt"/>
                  </a:rPr>
                  <a:t>(neboť se prodlouží jejich vlnová délka), ale </a:t>
                </a:r>
                <a:r>
                  <a:rPr lang="cs-CZ" sz="2400" b="1" dirty="0" smtClean="0">
                    <a:solidFill>
                      <a:srgbClr val="0033CC"/>
                    </a:solidFill>
                    <a:latin typeface="+mn-lt"/>
                  </a:rPr>
                  <a:t>uvedené rozdělení nezmění tvar, jen bude odpovídat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cs-CZ" sz="2400" b="1" dirty="0" smtClean="0">
                    <a:solidFill>
                      <a:srgbClr val="0033CC"/>
                    </a:solidFill>
                    <a:latin typeface="+mn-lt"/>
                  </a:rPr>
                  <a:t>-krát nižší teplotě. </a:t>
                </a:r>
                <a:endParaRPr lang="cs-CZ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9" y="1882959"/>
                <a:ext cx="4091648" cy="3785652"/>
              </a:xfrm>
              <a:prstGeom prst="rect">
                <a:avLst/>
              </a:prstGeom>
              <a:blipFill>
                <a:blip r:embed="rId4" cstate="print"/>
                <a:stretch>
                  <a:fillRect l="-2232" t="-1127" r="-3571" b="-28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Šipka doprava 7"/>
          <p:cNvSpPr/>
          <p:nvPr/>
        </p:nvSpPr>
        <p:spPr>
          <a:xfrm rot="5400000">
            <a:off x="4046518" y="3695606"/>
            <a:ext cx="2779156" cy="288032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558391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200 GHz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3528" y="18864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Mimořádný význam tohoto objevu spočívá nejen v tom, že </a:t>
            </a:r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přináší svědectví o klíčové etapě vývoje vesmíru</a:t>
            </a:r>
            <a:r>
              <a:rPr lang="cs-CZ" sz="2400" dirty="0" smtClean="0">
                <a:latin typeface="+mn-lt"/>
              </a:rPr>
              <a:t>, ale také v tom, že z uvedené formule lze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určit počet fotonů </a:t>
            </a:r>
            <a:r>
              <a:rPr lang="cs-CZ" sz="2400" dirty="0" smtClean="0">
                <a:latin typeface="+mn-lt"/>
              </a:rPr>
              <a:t>reliktního záření s teplotou 2,7 K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 jednotce objemu </a:t>
            </a:r>
            <a:r>
              <a:rPr lang="cs-CZ" sz="2400" dirty="0" smtClean="0">
                <a:latin typeface="+mn-lt"/>
              </a:rPr>
              <a:t>a srovnat toto číslo s průměrnou hustotou baryonů (protonů a neutronů) v současném vesmíru, která je cca </a:t>
            </a:r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0,3 baryonů na metr krychlový</a:t>
            </a:r>
            <a:r>
              <a:rPr lang="cs-CZ" sz="2400" dirty="0">
                <a:latin typeface="+mn-lt"/>
              </a:rPr>
              <a:t>.</a:t>
            </a:r>
            <a:r>
              <a:rPr lang="cs-CZ" sz="2400" dirty="0" smtClean="0">
                <a:latin typeface="+mn-lt"/>
              </a:rPr>
              <a:t> Poměr  </a:t>
            </a:r>
            <a:endParaRPr lang="cs-CZ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067944" y="2563854"/>
                <a:ext cx="1630318" cy="82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563854"/>
                <a:ext cx="1630318" cy="82926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09288" y="3443516"/>
            <a:ext cx="887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+mj-lt"/>
              </a:rPr>
              <a:t>j</a:t>
            </a:r>
            <a:r>
              <a:rPr lang="cs-CZ" sz="2400" b="1" dirty="0" smtClean="0">
                <a:latin typeface="+mj-lt"/>
              </a:rPr>
              <a:t>e základní parametr určující vývoj vesmíru</a:t>
            </a:r>
            <a:r>
              <a:rPr lang="cs-CZ" sz="2400" dirty="0" smtClean="0">
                <a:latin typeface="+mj-lt"/>
              </a:rPr>
              <a:t>. Při takovém velkém poměru počtu fotonů a baryonů stačí, aby teplota fotonů byla cca 3000 K, aby fotony nedovolily spojení elektronů a protonů do neutrálních atomů vodíku. </a:t>
            </a:r>
            <a:endParaRPr lang="cs-CZ" sz="24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5516" y="5085184"/>
            <a:ext cx="88729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Teplota reliktního záření 2,7 K znamená, že prostor se od doby,</a:t>
            </a:r>
          </a:p>
          <a:p>
            <a:r>
              <a:rPr lang="cs-CZ" sz="2400" dirty="0">
                <a:latin typeface="+mn-lt"/>
              </a:rPr>
              <a:t>k</a:t>
            </a:r>
            <a:r>
              <a:rPr lang="cs-CZ" sz="2400" dirty="0" smtClean="0">
                <a:latin typeface="+mn-lt"/>
              </a:rPr>
              <a:t>dy vznikly neutrální atomy a fotony se dále šířily prostorem volně,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zvětšil lineárně cca tisíckrát </a:t>
            </a:r>
            <a:r>
              <a:rPr lang="cs-CZ" sz="2400" dirty="0" smtClean="0">
                <a:latin typeface="+mn-lt"/>
              </a:rPr>
              <a:t>a tedy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objem miliardkrát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1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021288"/>
            <a:ext cx="2133600" cy="476250"/>
          </a:xfrm>
        </p:spPr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51913" y="75283"/>
            <a:ext cx="654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Velmi zjednodušená cesta pozpátku v čase </a:t>
            </a:r>
            <a:endParaRPr lang="cs-CZ" sz="24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54868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+mn-lt"/>
              </a:rPr>
              <a:t>Co víme</a:t>
            </a:r>
            <a:r>
              <a:rPr lang="cs-CZ" sz="2400" dirty="0" smtClean="0">
                <a:latin typeface="+mn-lt"/>
              </a:rPr>
              <a:t>: ve vesmíru jsou </a:t>
            </a:r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baryony, elektrony a fotony</a:t>
            </a:r>
            <a:r>
              <a:rPr lang="cs-CZ" sz="2400" dirty="0" smtClean="0">
                <a:latin typeface="+mn-lt"/>
              </a:rPr>
              <a:t>, fotonů je cca miliardkrát více než baryonů. Přesto je hustota energie baryonů tisíckrát větší než hustota energie fotonů, protože ty mají velmi malou energii ve srovnání s klidovou energii baryonů. </a:t>
            </a:r>
            <a:endParaRPr lang="cs-CZ" sz="24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21183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33CC"/>
                </a:solidFill>
                <a:latin typeface="+mj-lt"/>
              </a:rPr>
              <a:t>Expanzní faktor </a:t>
            </a:r>
            <a:r>
              <a:rPr lang="cs-CZ" sz="2400" dirty="0" smtClean="0">
                <a:latin typeface="+mj-lt"/>
              </a:rPr>
              <a:t>se v této éře chová jako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084444" y="2124076"/>
                <a:ext cx="2139625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44" y="2124076"/>
                <a:ext cx="2139625" cy="44698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222993" y="2627044"/>
            <a:ext cx="87849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Z tohoto vztahu a znalosti dnešního stáří vesmíru 13,8 miliardy</a:t>
            </a:r>
          </a:p>
          <a:p>
            <a:r>
              <a:rPr lang="cs-CZ" sz="2400" dirty="0" smtClean="0">
                <a:latin typeface="+mn-lt"/>
              </a:rPr>
              <a:t>let plyne, že k odpoutání fotonů od baryonů došlo cca v roce </a:t>
            </a:r>
          </a:p>
          <a:p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380 000 po začátku</a:t>
            </a:r>
            <a:r>
              <a:rPr lang="cs-CZ" sz="2400" dirty="0" smtClean="0">
                <a:latin typeface="+mn-lt"/>
              </a:rPr>
              <a:t>. Hustota baryonů tehdy činila </a:t>
            </a:r>
            <a:r>
              <a:rPr lang="cs-CZ" sz="2400" b="1" dirty="0" smtClean="0">
                <a:solidFill>
                  <a:srgbClr val="0033CC"/>
                </a:solidFill>
                <a:latin typeface="+mn-lt"/>
              </a:rPr>
              <a:t>300 milionů </a:t>
            </a:r>
            <a:r>
              <a:rPr lang="cs-CZ" sz="2400" dirty="0" smtClean="0">
                <a:latin typeface="+mn-lt"/>
              </a:rPr>
              <a:t>baryonů v krychlovém metru, což je stále asi tisíckrát menší hustota než ve vakuu na urychlovači LHC v CERN.</a:t>
            </a:r>
          </a:p>
          <a:p>
            <a:endParaRPr lang="cs-CZ" sz="10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A stále ještě převažovala hustota energie baryonů nad hustou energie fotonů. Ty se vyrovnají až cca 70 tisíc let po začátku.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619572"/>
            <a:ext cx="653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Pak se změní závislost expanzního faktoru na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714398" y="5593970"/>
                <a:ext cx="2162066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98" y="5593970"/>
                <a:ext cx="2162066" cy="4469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596322"/>
            <a:ext cx="9144000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t= 1 den: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srovnatelná s hustotou vzduchu (5x10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molekul/m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 100 vteřin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srovnatelná s hustotou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  5 vteřin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=0,2 x10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protonů/m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T=5 miliard K (0,5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fotony již dost energie, aby ve srážkách produkovaly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páry elektron-pozitron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ty ve srážkách produkovaly dva fotony.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t=1 vteřina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začínají hrát důležitou roli neutrina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která by v raném vesmíru měla také existovat, ale jejich detekce je dnešními prostředky nemožná, nicméně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 reliktních neutrin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představovalo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definitivní potvrzení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dnešní teorie vzniku vesmíru.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t=0,01 vteřiny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)=5x10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protonů/m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T=100 miliard K (13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v tomto okamžiku začínají </a:t>
            </a:r>
            <a:r>
              <a:rPr lang="cs-C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tři minuty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Stevena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Weinberga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t=10</a:t>
            </a:r>
            <a:r>
              <a:rPr lang="cs-CZ" sz="24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vteřiny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x10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protonů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T=5 trilionů K (500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protony jsou těsně vede sebe a při dalším smršťování prostoru se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rozpouštějí na plyn kvarků a antikvarků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7768" y="66933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prostor se dále smršťuje a hustota baryonů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(b) dále roste:</a:t>
            </a:r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66933"/>
            <a:ext cx="4536504" cy="670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43518" y="260648"/>
            <a:ext cx="87209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 co se stalo ještě dříve?</a:t>
            </a:r>
          </a:p>
          <a:p>
            <a:pPr algn="ctr"/>
            <a:endParaRPr lang="cs-CZ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 čase asi 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miliardtina miliardtiny </a:t>
            </a:r>
            <a:r>
              <a:rPr lang="cs-CZ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miliardtiny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miliardtiny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miliardtiny (10 </a:t>
            </a:r>
            <a:r>
              <a:rPr lang="cs-CZ" sz="2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-45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vteřiny došlo k nesmírně prudkému  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nafouknutí prostoru, kterému se říká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inflace prostoru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Tato etapa vývoje vesmíru je nezbytná k tomu, abychom pochopili dnešní stav vesmíru, například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éměř přesnou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teplotní izotropii reliktního záření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61490"/>
            <a:ext cx="6912768" cy="34599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228184" cy="311409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116632"/>
            <a:ext cx="2901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+mn-lt"/>
              </a:rPr>
              <a:t>Mollweidova</a:t>
            </a:r>
            <a:r>
              <a:rPr lang="cs-CZ" sz="2400" b="1" dirty="0" smtClean="0">
                <a:latin typeface="+mn-lt"/>
              </a:rPr>
              <a:t> mapa</a:t>
            </a:r>
          </a:p>
          <a:p>
            <a:r>
              <a:rPr lang="cs-CZ" sz="2400" dirty="0" smtClean="0">
                <a:latin typeface="+mn-lt"/>
              </a:rPr>
              <a:t>zachovává</a:t>
            </a:r>
          </a:p>
          <a:p>
            <a:r>
              <a:rPr lang="cs-CZ" sz="2400" dirty="0" smtClean="0">
                <a:latin typeface="+mn-lt"/>
              </a:rPr>
              <a:t>poměry ploch, </a:t>
            </a:r>
          </a:p>
          <a:p>
            <a:r>
              <a:rPr lang="cs-CZ" sz="2400" dirty="0" smtClean="0">
                <a:latin typeface="+mn-lt"/>
              </a:rPr>
              <a:t>jsou však </a:t>
            </a:r>
          </a:p>
          <a:p>
            <a:r>
              <a:rPr lang="cs-CZ" sz="2400" dirty="0" smtClean="0">
                <a:latin typeface="+mn-lt"/>
              </a:rPr>
              <a:t>zkresleny úhly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50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85738"/>
            <a:ext cx="4238625" cy="6592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11960" y="116632"/>
            <a:ext cx="493204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Anizotropie teploty reliktního záření: </a:t>
            </a:r>
            <a:r>
              <a:rPr lang="cs-CZ" altLang="cs-CZ" sz="2400" b="1" dirty="0">
                <a:solidFill>
                  <a:srgbClr val="0033CC"/>
                </a:solidFill>
              </a:rPr>
              <a:t>Rosettská deska </a:t>
            </a:r>
            <a:r>
              <a:rPr lang="cs-CZ" altLang="cs-CZ" sz="2400" b="1" dirty="0" smtClean="0">
                <a:solidFill>
                  <a:srgbClr val="0033CC"/>
                </a:solidFill>
              </a:rPr>
              <a:t>rané etapy vývoje vesmíru a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z</a:t>
            </a:r>
            <a:r>
              <a:rPr lang="cs-CZ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latý důl </a:t>
            </a:r>
            <a:r>
              <a:rPr lang="cs-CZ" sz="2400" dirty="0">
                <a:ea typeface="Calibri" panose="020F0502020204030204" pitchFamily="34" charset="0"/>
              </a:rPr>
              <a:t>při hledání odpovědi </a:t>
            </a:r>
            <a:r>
              <a:rPr lang="cs-CZ" sz="2400" dirty="0" smtClean="0">
                <a:ea typeface="Calibri" panose="020F0502020204030204" pitchFamily="34" charset="0"/>
              </a:rPr>
              <a:t>na otázku, </a:t>
            </a:r>
            <a:r>
              <a:rPr lang="cs-CZ" sz="2400" dirty="0">
                <a:ea typeface="Calibri" panose="020F0502020204030204" pitchFamily="34" charset="0"/>
              </a:rPr>
              <a:t>jak v prvotní </a:t>
            </a:r>
            <a:r>
              <a:rPr lang="cs-CZ" sz="2400" dirty="0" smtClean="0">
                <a:ea typeface="Calibri" panose="020F0502020204030204" pitchFamily="34" charset="0"/>
              </a:rPr>
              <a:t>polévce </a:t>
            </a:r>
            <a:r>
              <a:rPr lang="cs-CZ" sz="2400" dirty="0">
                <a:ea typeface="Calibri" panose="020F0502020204030204" pitchFamily="34" charset="0"/>
              </a:rPr>
              <a:t>raného vesmíru vznikaly </a:t>
            </a:r>
            <a:r>
              <a:rPr lang="cs-CZ" sz="2400" dirty="0" err="1" smtClean="0">
                <a:ea typeface="Calibri" panose="020F0502020204030204" pitchFamily="34" charset="0"/>
              </a:rPr>
              <a:t>nehomogenity</a:t>
            </a:r>
            <a:r>
              <a:rPr lang="cs-CZ" sz="2400" dirty="0" smtClean="0">
                <a:ea typeface="Calibri" panose="020F0502020204030204" pitchFamily="34" charset="0"/>
              </a:rPr>
              <a:t> </a:t>
            </a:r>
            <a:r>
              <a:rPr lang="cs-CZ" sz="2400" dirty="0">
                <a:ea typeface="Calibri" panose="020F0502020204030204" pitchFamily="34" charset="0"/>
              </a:rPr>
              <a:t>hustoty </a:t>
            </a:r>
            <a:r>
              <a:rPr lang="cs-CZ" sz="2400" dirty="0" smtClean="0">
                <a:ea typeface="Calibri" panose="020F0502020204030204" pitchFamily="34" charset="0"/>
              </a:rPr>
              <a:t>hmoty, z nichž je posléze vyvinuly struktury dnešního vesmíru </a:t>
            </a:r>
            <a:endParaRPr lang="cs-CZ" altLang="cs-CZ" sz="2400" b="1" dirty="0">
              <a:solidFill>
                <a:srgbClr val="0033CC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56956" y="3356992"/>
            <a:ext cx="4787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apy jsou stále podrobnější: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uvnitř spojitě červených nebo modrých oblastí na mapě COBE rozeznaly WMAP a PLANCH jemnější struktury, které se od střední hodnoty 2,725 kelvinů liší zhruba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cs-CZ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desetitisícinu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622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63437" y="995013"/>
            <a:ext cx="898056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Moderní fyzika se opírá o dvě teorie, jež zásadním způsobem změnily naše představy o prostoru, čase a zákonech, jež v mikrosvětě působí: </a:t>
            </a:r>
            <a:r>
              <a:rPr lang="cs-CZ" altLang="cs-CZ" sz="2400" b="1" dirty="0">
                <a:solidFill>
                  <a:srgbClr val="2843C8"/>
                </a:solidFill>
                <a:cs typeface="Arial" pitchFamily="34" charset="0"/>
              </a:rPr>
              <a:t>teorii relativity a kvantovou teorii</a:t>
            </a:r>
            <a:r>
              <a:rPr lang="cs-CZ" altLang="cs-CZ" sz="2400" dirty="0">
                <a:solidFill>
                  <a:srgbClr val="2843C8"/>
                </a:solidFill>
                <a:cs typeface="Arial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Arial" pitchFamily="34" charset="0"/>
              </a:rPr>
              <a:t>Vesmír, tak jak ho známe, by nemohl vzniknout, kdyby v něm platily zákony klasické fyziky</a:t>
            </a:r>
            <a:r>
              <a:rPr lang="cs-CZ" altLang="cs-CZ" sz="2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b="1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Kdyby se protony, neutrony a elektrony řídily zákony klasické fyziky,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nebyly by atomy stabilní</a:t>
            </a:r>
            <a:r>
              <a:rPr lang="cs-CZ" altLang="cs-CZ" sz="2400" dirty="0">
                <a:cs typeface="Arial" pitchFamily="34" charset="0"/>
              </a:rPr>
              <a:t>, </a:t>
            </a:r>
            <a:r>
              <a:rPr lang="cs-CZ" altLang="cs-CZ" sz="2400" dirty="0" smtClean="0">
                <a:cs typeface="Arial" pitchFamily="34" charset="0"/>
              </a:rPr>
              <a:t>elektrony při </a:t>
            </a:r>
            <a:r>
              <a:rPr lang="cs-CZ" altLang="cs-CZ" sz="2400" dirty="0">
                <a:cs typeface="Arial" pitchFamily="34" charset="0"/>
              </a:rPr>
              <a:t>oběhu kolem jádra vyzařovaly energii a během krátké doby by se na něj zřítily.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itchFamily="34" charset="0"/>
              </a:rPr>
              <a:t>Slunce svítí jen díky skutečnosti, </a:t>
            </a:r>
            <a:r>
              <a:rPr lang="cs-CZ" altLang="cs-CZ" sz="2400" dirty="0">
                <a:cs typeface="Arial" pitchFamily="34" charset="0"/>
              </a:rPr>
              <a:t>že </a:t>
            </a:r>
            <a:r>
              <a:rPr lang="cs-CZ" altLang="cs-CZ" sz="2400" dirty="0" smtClean="0">
                <a:cs typeface="Arial" pitchFamily="34" charset="0"/>
              </a:rPr>
              <a:t>v relativistické fyzice se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itchFamily="34" charset="0"/>
              </a:rPr>
              <a:t>nezachovává hmotnost i energie, ale jen energie</a:t>
            </a:r>
            <a:r>
              <a:rPr lang="cs-CZ" altLang="cs-CZ" sz="2400" dirty="0" smtClean="0">
                <a:cs typeface="Arial" pitchFamily="34" charset="0"/>
              </a:rPr>
              <a:t>. Energie obsažená v klidové hmotnosti </a:t>
            </a:r>
            <a:r>
              <a:rPr lang="cs-CZ" altLang="cs-CZ" sz="2400" b="1" dirty="0" smtClean="0">
                <a:solidFill>
                  <a:srgbClr val="0033CC"/>
                </a:solidFill>
                <a:cs typeface="Arial" pitchFamily="34" charset="0"/>
              </a:rPr>
              <a:t>částice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se může přeměnit na kinetickou energii jiných částic a obráceně</a:t>
            </a:r>
            <a:r>
              <a:rPr lang="cs-CZ" altLang="cs-CZ" sz="2400" dirty="0">
                <a:cs typeface="Arial" pitchFamily="34" charset="0"/>
              </a:rPr>
              <a:t>. 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2117725" y="101600"/>
            <a:ext cx="480131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Povaha zákonů mikrosvěta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7" name="Obdélník 6"/>
          <p:cNvSpPr/>
          <p:nvPr/>
        </p:nvSpPr>
        <p:spPr>
          <a:xfrm>
            <a:off x="-33507" y="4377692"/>
            <a:ext cx="89908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altLang="cs-CZ" sz="9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E=mc</a:t>
            </a:r>
            <a:r>
              <a:rPr lang="cs-CZ" altLang="cs-CZ" sz="9600" b="1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altLang="cs-CZ" sz="9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,m=E/c</a:t>
            </a:r>
            <a:r>
              <a:rPr lang="cs-CZ" altLang="cs-CZ" sz="9600" b="1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           </a:t>
            </a:r>
            <a:endParaRPr lang="cs-CZ" altLang="cs-CZ" sz="9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9934"/>
            <a:ext cx="8572500" cy="49720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9080" y="188640"/>
            <a:ext cx="889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Jejich analýza je podobná rozkladu složitého signálu na součet sinusovek </a:t>
            </a:r>
            <a:r>
              <a:rPr lang="cs-CZ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různých frekvencí i amplitud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99592" y="4941168"/>
            <a:ext cx="15824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Čas         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0152" y="4710335"/>
            <a:ext cx="247856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Frekvence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                           </a:t>
            </a:r>
            <a:endParaRPr lang="cs-CZ" sz="2400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91880" y="4653136"/>
            <a:ext cx="198163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Fourierova </a:t>
            </a:r>
          </a:p>
          <a:p>
            <a:r>
              <a:rPr lang="cs-CZ" sz="2400" dirty="0" smtClean="0">
                <a:latin typeface="+mn-lt"/>
              </a:rPr>
              <a:t>transformace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2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60648"/>
            <a:ext cx="8994775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4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23701"/>
            <a:ext cx="8948667" cy="60016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Z analýzy map anizotropií změřených sondami COBE, WMAP a PLANCK plyne, že </a:t>
            </a:r>
            <a:r>
              <a:rPr lang="cs-CZ" altLang="cs-CZ" sz="2400" b="1" dirty="0" smtClean="0">
                <a:solidFill>
                  <a:srgbClr val="0033CC"/>
                </a:solidFill>
                <a:cs typeface="Calibri" panose="020F0502020204030204" pitchFamily="34" charset="0"/>
              </a:rPr>
              <a:t>současný vesmíru </a:t>
            </a:r>
            <a:r>
              <a:rPr lang="cs-CZ" altLang="cs-CZ" sz="2400" dirty="0" smtClean="0">
                <a:cs typeface="Calibri" panose="020F0502020204030204" pitchFamily="34" charset="0"/>
              </a:rPr>
              <a:t>má tyto vlastnosti:</a:t>
            </a:r>
          </a:p>
          <a:p>
            <a:pPr eaLnBrk="1" hangingPunct="1">
              <a:defRPr/>
            </a:pPr>
            <a:endParaRPr lang="cs-CZ" altLang="cs-CZ" sz="800" dirty="0" smtClean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Prostor je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plochý</a:t>
            </a:r>
          </a:p>
          <a:p>
            <a:pPr>
              <a:defRPr/>
            </a:pPr>
            <a:endParaRPr lang="cs-CZ" altLang="cs-CZ" sz="1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Známé baryony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(protony a neutrony) představují asi 4 %</a:t>
            </a:r>
            <a:r>
              <a:rPr lang="cs-CZ" altLang="cs-CZ" sz="2400" dirty="0" smtClean="0">
                <a:cs typeface="Calibri" panose="020F0502020204030204" pitchFamily="34" charset="0"/>
              </a:rPr>
              <a:t> celkové hustoty energie</a:t>
            </a:r>
          </a:p>
          <a:p>
            <a:pPr>
              <a:defRPr/>
            </a:pPr>
            <a:endParaRPr lang="cs-CZ" altLang="cs-CZ" sz="1000" dirty="0" smtClean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Kromě těchto baryonů musí být přítomna i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temná hmota, </a:t>
            </a:r>
            <a:r>
              <a:rPr lang="cs-CZ" altLang="cs-CZ" sz="2400" dirty="0" smtClean="0">
                <a:cs typeface="Calibri" panose="020F0502020204030204" pitchFamily="34" charset="0"/>
              </a:rPr>
              <a:t>tj. částice, o nichž nemáme jiné svědectví, než jejich gravitační působení na známé částce a jež činní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23 % hustoty energie.</a:t>
            </a:r>
          </a:p>
          <a:p>
            <a:pPr>
              <a:defRPr/>
            </a:pPr>
            <a:endParaRPr lang="cs-CZ" altLang="cs-CZ" sz="1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Zbytek, tj. cca 73 % </a:t>
            </a:r>
            <a:r>
              <a:rPr lang="cs-CZ" altLang="cs-CZ" sz="2400" b="1" dirty="0" smtClean="0">
                <a:solidFill>
                  <a:srgbClr val="1D1AA6"/>
                </a:solidFill>
                <a:cs typeface="Calibri" panose="020F0502020204030204" pitchFamily="34" charset="0"/>
              </a:rPr>
              <a:t>současné hustoty energie vesmíru </a:t>
            </a:r>
            <a:r>
              <a:rPr lang="cs-CZ" altLang="cs-CZ" sz="2400" dirty="0" smtClean="0">
                <a:cs typeface="Calibri" panose="020F0502020204030204" pitchFamily="34" charset="0"/>
              </a:rPr>
              <a:t>nese tzv.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temná energie, jejíž působen odpovídá kosmologické konstantě</a:t>
            </a:r>
            <a:r>
              <a:rPr lang="cs-CZ" altLang="cs-CZ" sz="2400" dirty="0" smtClean="0">
                <a:cs typeface="Calibri" panose="020F0502020204030204" pitchFamily="34" charset="0"/>
              </a:rPr>
              <a:t>, ale </a:t>
            </a:r>
            <a:r>
              <a:rPr lang="cs-CZ" altLang="cs-CZ" sz="2400" dirty="0" err="1" smtClean="0">
                <a:cs typeface="Calibri" panose="020F0502020204030204" pitchFamily="34" charset="0"/>
              </a:rPr>
              <a:t>jejiž</a:t>
            </a:r>
            <a:r>
              <a:rPr lang="cs-CZ" altLang="cs-CZ" sz="2400" dirty="0" smtClean="0">
                <a:cs typeface="Calibri" panose="020F0502020204030204" pitchFamily="34" charset="0"/>
              </a:rPr>
              <a:t> podstatě nerozumíme.</a:t>
            </a:r>
          </a:p>
          <a:p>
            <a:pPr>
              <a:defRPr/>
            </a:pPr>
            <a:endParaRPr lang="cs-CZ" altLang="cs-CZ" sz="100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cs typeface="Calibri" panose="020F0502020204030204" pitchFamily="34" charset="0"/>
              </a:rPr>
              <a:t>Dnešní struktura vesmíru na velkých vzdálenostech je důsledkem </a:t>
            </a:r>
            <a:r>
              <a:rPr lang="cs-CZ" altLang="cs-CZ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nehomogenit hustoty hmoty, které vznikly v prvních cca 400 tisících letech  vývoje vesmíru.</a:t>
            </a:r>
            <a:endParaRPr lang="cs-CZ" alt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 descr="dark-mat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8395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199654" y="123152"/>
            <a:ext cx="606710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u="sng" dirty="0">
                <a:solidFill>
                  <a:srgbClr val="006600"/>
                </a:solidFill>
                <a:cs typeface="Arial" panose="020B0604020202020204" pitchFamily="34" charset="0"/>
              </a:rPr>
              <a:t>1934</a:t>
            </a:r>
            <a:r>
              <a:rPr lang="cs-CZ" altLang="cs-CZ" sz="2400" dirty="0">
                <a:cs typeface="Arial" panose="020B0604020202020204" pitchFamily="34" charset="0"/>
              </a:rPr>
              <a:t>: 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Fritz</a:t>
            </a:r>
            <a:r>
              <a:rPr lang="cs-CZ" altLang="cs-CZ" sz="2400" dirty="0" smtClean="0"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33CC"/>
                </a:solidFill>
                <a:cs typeface="Arial" panose="020B0604020202020204" pitchFamily="34" charset="0"/>
              </a:rPr>
              <a:t>Zwicky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(švýcarský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astronom,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j</a:t>
            </a:r>
            <a:r>
              <a:rPr lang="cs-CZ" altLang="cs-CZ" sz="2400" dirty="0" smtClean="0">
                <a:cs typeface="Arial" panose="020B0604020202020204" pitchFamily="34" charset="0"/>
              </a:rPr>
              <a:t>ehož matka byla Češka):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v galaxiích musí být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temná 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hmota, </a:t>
            </a:r>
            <a:r>
              <a:rPr lang="cs-CZ" altLang="cs-CZ" sz="2400" dirty="0">
                <a:cs typeface="Arial" panose="020B0604020202020204" pitchFamily="34" charset="0"/>
              </a:rPr>
              <a:t>n</a:t>
            </a:r>
            <a:r>
              <a:rPr lang="cs-CZ" altLang="cs-CZ" sz="2400" dirty="0" smtClean="0">
                <a:cs typeface="Arial" panose="020B0604020202020204" pitchFamily="34" charset="0"/>
              </a:rPr>
              <a:t>eboť rychlosti </a:t>
            </a:r>
            <a:r>
              <a:rPr lang="cs-CZ" altLang="cs-CZ" sz="2400" dirty="0">
                <a:cs typeface="Arial" panose="020B0604020202020204" pitchFamily="34" charset="0"/>
              </a:rPr>
              <a:t>galaxií na okraji klastru </a:t>
            </a:r>
            <a:r>
              <a:rPr lang="cs-CZ" altLang="cs-CZ" sz="2400" dirty="0" err="1">
                <a:cs typeface="Arial" panose="020B0604020202020204" pitchFamily="34" charset="0"/>
              </a:rPr>
              <a:t>Coma</a:t>
            </a:r>
            <a:r>
              <a:rPr lang="cs-CZ" altLang="cs-CZ" sz="2400" dirty="0">
                <a:cs typeface="Arial" panose="020B0604020202020204" pitchFamily="34" charset="0"/>
              </a:rPr>
              <a:t> neodpovídaly viditelné hmotnosti. </a:t>
            </a:r>
            <a:r>
              <a:rPr lang="cs-CZ" altLang="cs-CZ" sz="2400" dirty="0" smtClean="0">
                <a:cs typeface="Arial" panose="020B0604020202020204" pitchFamily="34" charset="0"/>
              </a:rPr>
              <a:t>Pro </a:t>
            </a:r>
            <a:r>
              <a:rPr lang="cs-CZ" altLang="cs-CZ" sz="2400" dirty="0">
                <a:cs typeface="Arial" panose="020B0604020202020204" pitchFamily="34" charset="0"/>
              </a:rPr>
              <a:t>vysvětlení pohybu galaxií bylo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třeba cca 400 krát více hmotnosti.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3" y="2800808"/>
            <a:ext cx="5664799" cy="45196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" y="3591490"/>
            <a:ext cx="2880122" cy="3841362"/>
          </a:xfrm>
          <a:prstGeom prst="rect">
            <a:avLst/>
          </a:prstGeom>
        </p:spPr>
      </p:pic>
      <p:pic>
        <p:nvPicPr>
          <p:cNvPr id="13" name="Picture 4" descr="Zwicky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3" y="101038"/>
            <a:ext cx="2892839" cy="38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43</a:t>
            </a:fld>
            <a:endParaRPr lang="cs-CZ" altLang="cs-CZ"/>
          </a:p>
        </p:txBody>
      </p:sp>
      <p:sp>
        <p:nvSpPr>
          <p:cNvPr id="9" name="Obdélník 8"/>
          <p:cNvSpPr/>
          <p:nvPr/>
        </p:nvSpPr>
        <p:spPr>
          <a:xfrm>
            <a:off x="1040524" y="5917324"/>
            <a:ext cx="1645526" cy="588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7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92570" y="188640"/>
            <a:ext cx="8951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Arial" panose="020B0604020202020204" pitchFamily="34" charset="0"/>
              </a:rPr>
              <a:t>1975: Vera </a:t>
            </a:r>
            <a:r>
              <a:rPr lang="cs-CZ" altLang="cs-CZ" sz="2400" b="1" dirty="0" err="1">
                <a:solidFill>
                  <a:srgbClr val="000099"/>
                </a:solidFill>
                <a:cs typeface="Arial" panose="020B0604020202020204" pitchFamily="34" charset="0"/>
              </a:rPr>
              <a:t>Rubin</a:t>
            </a:r>
            <a:r>
              <a:rPr lang="cs-CZ" altLang="cs-CZ" sz="2400" dirty="0">
                <a:cs typeface="Arial" panose="020B0604020202020204" pitchFamily="34" charset="0"/>
              </a:rPr>
              <a:t>: rotační křivky spirálních </a:t>
            </a:r>
            <a:r>
              <a:rPr lang="cs-CZ" altLang="cs-CZ" sz="2400" dirty="0" smtClean="0">
                <a:cs typeface="Arial" panose="020B0604020202020204" pitchFamily="34" charset="0"/>
              </a:rPr>
              <a:t> galaxií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jsou 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ploché.  </a:t>
            </a:r>
            <a:endParaRPr lang="cs-CZ" altLang="cs-CZ" sz="24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38926" name="Picture 14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8" y="705801"/>
            <a:ext cx="3884387" cy="29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he &quot;galaxy rotation problem&quot; is that the speed a galaxy rotates with is NOT what we would expect. We expect it to rotate slowly near the edges, but observations show galaxies rotate too fast near the ed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6" y="3655042"/>
            <a:ext cx="4997690" cy="3518374"/>
          </a:xfrm>
          <a:prstGeom prst="rect">
            <a:avLst/>
          </a:prstGeom>
          <a:noFill/>
        </p:spPr>
      </p:pic>
      <p:pic>
        <p:nvPicPr>
          <p:cNvPr id="10" name="Picture 2" descr="spi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80" y="692696"/>
            <a:ext cx="4850203" cy="37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9592" y="404664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Spir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ální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galaxie 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Messier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101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04180" y="789096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Spir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ální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galaxie 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Messier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101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44</a:t>
            </a:fld>
            <a:endParaRPr lang="cs-CZ" alt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4509120"/>
            <a:ext cx="40161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Aby byla rotační křivka na okrajích Galaxií plochá, musí být hustota temné hmoty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nepřímo úměrná čtverci vzdálenosti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od středu galaxie.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5013176"/>
            <a:ext cx="774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tři způsoby, jak částice temné hmotu detegovat.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79512" y="2636912"/>
            <a:ext cx="89644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Nejžhavějším </a:t>
            </a:r>
            <a:r>
              <a:rPr lang="cs-CZ" altLang="cs-CZ" sz="2400" dirty="0">
                <a:cs typeface="Arial" panose="020B0604020202020204" pitchFamily="34" charset="0"/>
              </a:rPr>
              <a:t>kandidátem na temnou hmotu je </a:t>
            </a:r>
            <a:r>
              <a:rPr lang="cs-CZ" altLang="cs-CZ" sz="2400" b="1" dirty="0">
                <a:solidFill>
                  <a:srgbClr val="1B1BA5"/>
                </a:solidFill>
                <a:cs typeface="Arial" panose="020B0604020202020204" pitchFamily="34" charset="0"/>
              </a:rPr>
              <a:t>nejlehčí super- symetrická částice</a:t>
            </a:r>
            <a:r>
              <a:rPr lang="cs-CZ" altLang="cs-CZ" sz="2400" dirty="0">
                <a:cs typeface="Arial" panose="020B0604020202020204" pitchFamily="34" charset="0"/>
              </a:rPr>
              <a:t>, nazývaná </a:t>
            </a:r>
            <a:r>
              <a:rPr lang="cs-CZ" altLang="cs-CZ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neutralino</a:t>
            </a:r>
            <a:r>
              <a:rPr lang="cs-CZ" altLang="cs-CZ" sz="2400" dirty="0">
                <a:cs typeface="Arial" panose="020B0604020202020204" pitchFamily="34" charset="0"/>
              </a:rPr>
              <a:t>, která je elektricky neutrální a velmi těžká (nejméně  1000krát těžší než proton</a:t>
            </a:r>
            <a:r>
              <a:rPr lang="cs-CZ" altLang="cs-CZ" sz="2400" dirty="0" smtClean="0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N</a:t>
            </a:r>
            <a:r>
              <a:rPr lang="cs-CZ" altLang="cs-CZ" sz="2400" dirty="0" smtClean="0">
                <a:cs typeface="Arial" panose="020B0604020202020204" pitchFamily="34" charset="0"/>
              </a:rPr>
              <a:t>ení ale vyloučeno</a:t>
            </a:r>
            <a:r>
              <a:rPr lang="cs-CZ" altLang="cs-CZ" sz="2400" dirty="0">
                <a:cs typeface="Arial" panose="020B0604020202020204" pitchFamily="34" charset="0"/>
              </a:rPr>
              <a:t>, že efekty, které považujeme za projev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existence temné </a:t>
            </a:r>
            <a:r>
              <a:rPr lang="cs-CZ" altLang="cs-CZ" sz="2400" dirty="0" smtClean="0">
                <a:cs typeface="Arial" panose="020B0604020202020204" pitchFamily="34" charset="0"/>
              </a:rPr>
              <a:t>hmoty,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mají jiné vysvětlení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cs-CZ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45</a:t>
            </a:fld>
            <a:endParaRPr lang="cs-CZ" alt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88640"/>
            <a:ext cx="85988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Hledání podstaty temné hmoty je </a:t>
            </a:r>
            <a:r>
              <a:rPr lang="cs-CZ" altLang="cs-CZ" sz="2400" b="1" dirty="0" smtClean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jeden ze dvou ústředních 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problémů současné  kosmologie</a:t>
            </a:r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, na nějž nemáme </a:t>
            </a:r>
            <a:r>
              <a:rPr lang="cs-CZ" altLang="cs-CZ" sz="2400" dirty="0" err="1" smtClean="0">
                <a:latin typeface="+mn-lt"/>
                <a:cs typeface="Arial" panose="020B0604020202020204" pitchFamily="34" charset="0"/>
              </a:rPr>
              <a:t>uspoko</a:t>
            </a:r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-</a:t>
            </a:r>
          </a:p>
          <a:p>
            <a:pPr eaLnBrk="1" hangingPunct="1"/>
            <a:r>
              <a:rPr lang="cs-CZ" altLang="cs-CZ" sz="2400" dirty="0" err="1" smtClean="0">
                <a:latin typeface="+mn-lt"/>
                <a:cs typeface="Arial" panose="020B0604020202020204" pitchFamily="34" charset="0"/>
              </a:rPr>
              <a:t>jivou</a:t>
            </a:r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 odpověď. Jediné co víme je, že by to měly být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stabilní, 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elektricky neutrální částice, které s ostatními částicemi 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interagují velmi slabě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a na jejichž existenci usuzujeme </a:t>
            </a:r>
          </a:p>
          <a:p>
            <a:pPr eaLnBrk="1" hangingPunct="1"/>
            <a:r>
              <a:rPr lang="cs-CZ" altLang="cs-CZ" sz="2400" dirty="0" smtClean="0">
                <a:latin typeface="+mn-lt"/>
                <a:cs typeface="Arial" panose="020B0604020202020204" pitchFamily="34" charset="0"/>
              </a:rPr>
              <a:t>výhradně z jejich gravitačního působení.</a:t>
            </a:r>
          </a:p>
        </p:txBody>
      </p:sp>
    </p:spTree>
    <p:extLst>
      <p:ext uri="{BB962C8B-B14F-4D97-AF65-F5344CB8AC3E}">
        <p14:creationId xmlns:p14="http://schemas.microsoft.com/office/powerpoint/2010/main" val="14096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ovéPole 7"/>
          <p:cNvSpPr txBox="1">
            <a:spLocks noChangeArrowheads="1"/>
          </p:cNvSpPr>
          <p:nvPr/>
        </p:nvSpPr>
        <p:spPr bwMode="auto">
          <a:xfrm>
            <a:off x="245687" y="109400"/>
            <a:ext cx="93346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Hledá se,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stále bezúspěšně</a:t>
            </a:r>
            <a:r>
              <a:rPr lang="cs-CZ" altLang="cs-CZ" sz="2400" dirty="0" smtClean="0">
                <a:cs typeface="Arial" panose="020B0604020202020204" pitchFamily="34" charset="0"/>
              </a:rPr>
              <a:t>, mezi </a:t>
            </a:r>
            <a:r>
              <a:rPr lang="cs-CZ" altLang="cs-CZ" sz="2400" dirty="0">
                <a:cs typeface="Arial" panose="020B0604020202020204" pitchFamily="34" charset="0"/>
              </a:rPr>
              <a:t>částicemi produkovanými při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srážkách protonů na urychlovači LHC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v CERN, kde představuje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hlavní cíl dvou velkých experimentů: ATLAS a CMS.</a:t>
            </a:r>
            <a:endParaRPr lang="cs-CZ" altLang="cs-CZ" sz="2400" dirty="0">
              <a:cs typeface="Arial" panose="020B0604020202020204" pitchFamily="34" charset="0"/>
            </a:endParaRPr>
          </a:p>
        </p:txBody>
      </p:sp>
      <p:sp>
        <p:nvSpPr>
          <p:cNvPr id="9226" name="TextovéPole 9"/>
          <p:cNvSpPr txBox="1">
            <a:spLocks noChangeArrowheads="1"/>
          </p:cNvSpPr>
          <p:nvPr/>
        </p:nvSpPr>
        <p:spPr bwMode="auto">
          <a:xfrm>
            <a:off x="136876" y="2598552"/>
            <a:ext cx="9064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Také prostřednictvím detekce </a:t>
            </a:r>
            <a:r>
              <a:rPr lang="cs-CZ" altLang="cs-CZ" sz="2400" dirty="0">
                <a:cs typeface="Arial" panose="020B0604020202020204" pitchFamily="34" charset="0"/>
              </a:rPr>
              <a:t>„normálních“ částic vznikajících při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rážkách částic 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temné hmoty ve 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vesmíru</a:t>
            </a:r>
            <a:r>
              <a:rPr lang="cs-CZ" altLang="cs-CZ" sz="2400" dirty="0" smtClean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9227" name="TextovéPole 10"/>
          <p:cNvSpPr txBox="1">
            <a:spLocks noChangeArrowheads="1"/>
          </p:cNvSpPr>
          <p:nvPr/>
        </p:nvSpPr>
        <p:spPr bwMode="auto">
          <a:xfrm>
            <a:off x="136876" y="5093846"/>
            <a:ext cx="85177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A hledají se, také zatím bezúspěšně, prostřednictvím </a:t>
            </a:r>
            <a:r>
              <a:rPr lang="cs-CZ" altLang="cs-CZ" sz="2400" dirty="0">
                <a:cs typeface="Arial" panose="020B0604020202020204" pitchFamily="34" charset="0"/>
              </a:rPr>
              <a:t>jejich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srážek 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se známými  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částicemi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89860"/>
              </p:ext>
            </p:extLst>
          </p:nvPr>
        </p:nvGraphicFramePr>
        <p:xfrm>
          <a:off x="1050055" y="1310215"/>
          <a:ext cx="65627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1" name="Rovnice" r:id="rId3" imgW="2425700" imgH="203200" progId="">
                  <p:embed/>
                </p:oleObj>
              </mc:Choice>
              <mc:Fallback>
                <p:oleObj name="Rovnice" r:id="rId3" imgW="24257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055" y="1310215"/>
                        <a:ext cx="6562725" cy="5492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47308"/>
              </p:ext>
            </p:extLst>
          </p:nvPr>
        </p:nvGraphicFramePr>
        <p:xfrm>
          <a:off x="1657350" y="3511960"/>
          <a:ext cx="52911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2" name="Rovnice" r:id="rId5" imgW="1955800" imgH="203200" progId="">
                  <p:embed/>
                </p:oleObj>
              </mc:Choice>
              <mc:Fallback>
                <p:oleObj name="Rovnice" r:id="rId5" imgW="19558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511960"/>
                        <a:ext cx="5291138" cy="5492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ovéPole 14"/>
          <p:cNvSpPr txBox="1">
            <a:spLocks noChangeArrowheads="1"/>
          </p:cNvSpPr>
          <p:nvPr/>
        </p:nvSpPr>
        <p:spPr bwMode="auto">
          <a:xfrm>
            <a:off x="911131" y="2128771"/>
            <a:ext cx="3918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cs typeface="Arial" pitchFamily="34" charset="0"/>
              </a:rPr>
              <a:t>Nejlehčí </a:t>
            </a:r>
            <a:r>
              <a:rPr lang="cs-CZ" altLang="cs-CZ" sz="2000" dirty="0" err="1">
                <a:cs typeface="Arial" pitchFamily="34" charset="0"/>
              </a:rPr>
              <a:t>supersymetrická</a:t>
            </a:r>
            <a:r>
              <a:rPr lang="cs-CZ" altLang="cs-CZ" sz="2000" dirty="0">
                <a:cs typeface="Arial" pitchFamily="34" charset="0"/>
              </a:rPr>
              <a:t> částice</a:t>
            </a:r>
            <a:endParaRPr lang="en-US" altLang="cs-CZ" sz="2000" dirty="0">
              <a:cs typeface="Arial" pitchFamily="34" charset="0"/>
            </a:endParaRP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2428"/>
              </p:ext>
            </p:extLst>
          </p:nvPr>
        </p:nvGraphicFramePr>
        <p:xfrm>
          <a:off x="4742326" y="5523765"/>
          <a:ext cx="2543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3" name="Rovnice" r:id="rId7" imgW="939392" imgH="177723" progId="">
                  <p:embed/>
                </p:oleObj>
              </mc:Choice>
              <mc:Fallback>
                <p:oleObj name="Rovnice" r:id="rId7" imgW="939392" imgH="17772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326" y="5523765"/>
                        <a:ext cx="2543175" cy="479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  <p:sp>
        <p:nvSpPr>
          <p:cNvPr id="5" name="Šipka dolů 4"/>
          <p:cNvSpPr/>
          <p:nvPr/>
        </p:nvSpPr>
        <p:spPr>
          <a:xfrm>
            <a:off x="2686050" y="1786692"/>
            <a:ext cx="211756" cy="487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36876" y="4162042"/>
            <a:ext cx="9149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Zde existují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zajímavá data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která lze interpretovat jako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projev existence temné hmoty, ale jejich interpretace je netriviální.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42210" y="1981199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Zatím nic</a:t>
            </a:r>
            <a:endParaRPr lang="cs-CZ" sz="28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42130" y="5486509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Zatím nic</a:t>
            </a:r>
            <a:endParaRPr lang="cs-CZ" sz="28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9" grpId="0"/>
      <p:bldP spid="5" grpId="0" animBg="1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4-5. 11. 2021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201E5-6E8E-49BB-823A-26A1682BCFFD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58"/>
            <a:ext cx="8980487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ovéPole 5"/>
          <p:cNvSpPr txBox="1">
            <a:spLocks noChangeArrowheads="1"/>
          </p:cNvSpPr>
          <p:nvPr/>
        </p:nvSpPr>
        <p:spPr bwMode="auto">
          <a:xfrm>
            <a:off x="5343524" y="237282"/>
            <a:ext cx="3401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Krteček </a:t>
            </a:r>
            <a:r>
              <a:rPr lang="cs-CZ" alt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AMS)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startují </a:t>
            </a:r>
            <a:r>
              <a:rPr lang="cs-CZ" alt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posledním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letem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raketoplánu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Endeavour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87" y="14302"/>
            <a:ext cx="533453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roku 2011 je na Mezinárodní vesmírné stanice detektor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měří toky všech možných částic a antičástic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deteguje možný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signál existence částic temné hmoty.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73" y="14302"/>
            <a:ext cx="95726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2348706" y="1844824"/>
            <a:ext cx="484187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41" y="-27384"/>
            <a:ext cx="8397331" cy="54006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48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90678" y="5253007"/>
            <a:ext cx="891782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tohoto mohutného přebytku toku pozitronů nad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předpověďmi standardní astrofyziky bohužel není jednoznačná,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přesto jde o dosud jediný signál možné existence dosud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neznámých a těžkých částic temné hmoty.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92896"/>
            <a:ext cx="311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Příspěvek  pozitronů ze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srážek částic temné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hmoty 1200krát těžších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než proton.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49</a:t>
            </a:fld>
            <a:endParaRPr lang="cs-CZ" altLang="cs-CZ"/>
          </a:p>
        </p:txBody>
      </p:sp>
      <p:pic>
        <p:nvPicPr>
          <p:cNvPr id="5" name="Picture 10" descr="https://www.appec.org/wp-content/uploads/2020/02/dm_meth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88" y="692696"/>
            <a:ext cx="7809314" cy="237626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96" y="3146553"/>
            <a:ext cx="5330208" cy="35812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17553" y="91883"/>
            <a:ext cx="883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Rozptyl částic temné hmoty na známých částicích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3356992"/>
            <a:ext cx="129715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Částice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temné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hmoty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58031" y="4559270"/>
            <a:ext cx="198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Zatím žádná přesvědčivá</a:t>
            </a:r>
          </a:p>
          <a:p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evidence</a:t>
            </a:r>
            <a:endParaRPr lang="cs-CZ" sz="24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505375" y="765175"/>
            <a:ext cx="83150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8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Základní dnešní znalosti zákonů mikrosvěta jsou shrnuty </a:t>
            </a:r>
            <a:r>
              <a:rPr lang="en-US" altLang="cs-CZ" sz="2400" dirty="0">
                <a:cs typeface="Arial" pitchFamily="34" charset="0"/>
              </a:rPr>
              <a:t>v</a:t>
            </a:r>
            <a:r>
              <a:rPr lang="cs-CZ" altLang="cs-CZ" sz="2400" dirty="0" smtClean="0">
                <a:cs typeface="Arial" pitchFamily="34" charset="0"/>
              </a:rPr>
              <a:t>e</a:t>
            </a: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                 </a:t>
            </a:r>
            <a:r>
              <a:rPr lang="cs-CZ" altLang="cs-CZ" b="1" dirty="0">
                <a:solidFill>
                  <a:srgbClr val="0033CC"/>
                </a:solidFill>
                <a:cs typeface="Arial" pitchFamily="34" charset="0"/>
              </a:rPr>
              <a:t>standardním </a:t>
            </a:r>
            <a:r>
              <a:rPr lang="cs-CZ" altLang="cs-CZ" b="1" dirty="0" smtClean="0">
                <a:solidFill>
                  <a:srgbClr val="0033CC"/>
                </a:solidFill>
                <a:cs typeface="Arial" pitchFamily="34" charset="0"/>
              </a:rPr>
              <a:t>model</a:t>
            </a:r>
            <a:endParaRPr lang="cs-CZ" altLang="cs-CZ" sz="1000" b="1" dirty="0">
              <a:solidFill>
                <a:srgbClr val="0033CC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Podle něj jsou základními stavebními kameny hmoty </a:t>
            </a: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      </a:t>
            </a:r>
            <a:r>
              <a:rPr lang="en-US" altLang="cs-CZ" sz="2400" b="1" dirty="0"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rgbClr val="FF3300"/>
                </a:solidFill>
                <a:cs typeface="Arial" pitchFamily="34" charset="0"/>
              </a:rPr>
              <a:t>tři </a:t>
            </a:r>
            <a:r>
              <a:rPr lang="cs-CZ" altLang="cs-CZ" b="1" dirty="0">
                <a:solidFill>
                  <a:srgbClr val="FF3300"/>
                </a:solidFill>
                <a:cs typeface="Arial" pitchFamily="34" charset="0"/>
              </a:rPr>
              <a:t>generace základních fermionů</a:t>
            </a:r>
            <a:r>
              <a:rPr lang="cs-CZ" altLang="cs-CZ" sz="2400" b="1" dirty="0">
                <a:cs typeface="Arial" pitchFamily="34" charset="0"/>
              </a:rPr>
              <a:t> </a:t>
            </a:r>
            <a:endParaRPr lang="cs-CZ" altLang="cs-CZ" sz="10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tj.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částic se spinem 1/2</a:t>
            </a:r>
            <a:r>
              <a:rPr lang="cs-CZ" altLang="cs-CZ" sz="2400" b="1" dirty="0">
                <a:cs typeface="Arial" pitchFamily="34" charset="0"/>
              </a:rPr>
              <a:t>, </a:t>
            </a:r>
            <a:r>
              <a:rPr lang="cs-CZ" altLang="cs-CZ" sz="2400" dirty="0">
                <a:cs typeface="Arial" pitchFamily="34" charset="0"/>
              </a:rPr>
              <a:t>jež se dále dělí na</a:t>
            </a:r>
            <a:r>
              <a:rPr lang="cs-CZ" altLang="cs-CZ" sz="2400" b="1" dirty="0">
                <a:cs typeface="Arial" pitchFamily="34" charset="0"/>
              </a:rPr>
              <a:t> </a:t>
            </a:r>
            <a:endParaRPr lang="cs-CZ" altLang="cs-CZ" sz="10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                     </a:t>
            </a:r>
            <a:r>
              <a:rPr lang="cs-CZ" altLang="cs-CZ" sz="2400" b="1" dirty="0" smtClean="0">
                <a:cs typeface="Arial" pitchFamily="34" charset="0"/>
              </a:rPr>
              <a:t>     </a:t>
            </a:r>
            <a:r>
              <a:rPr lang="cs-CZ" altLang="cs-CZ" b="1" dirty="0" smtClean="0">
                <a:solidFill>
                  <a:srgbClr val="FF3300"/>
                </a:solidFill>
                <a:cs typeface="Arial" pitchFamily="34" charset="0"/>
              </a:rPr>
              <a:t>kvarky </a:t>
            </a:r>
            <a:r>
              <a:rPr lang="cs-CZ" altLang="cs-CZ" b="1" dirty="0">
                <a:solidFill>
                  <a:srgbClr val="FF3300"/>
                </a:solidFill>
                <a:cs typeface="Arial" pitchFamily="34" charset="0"/>
              </a:rPr>
              <a:t>a leptony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966605" y="115888"/>
            <a:ext cx="495520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0033CC"/>
                </a:solidFill>
                <a:cs typeface="Arial" pitchFamily="34" charset="0"/>
              </a:rPr>
              <a:t>Co o mikrosvětě víme</a:t>
            </a:r>
          </a:p>
        </p:txBody>
      </p:sp>
      <p:pic>
        <p:nvPicPr>
          <p:cNvPr id="22535" name="Picture 26" descr="cihly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13790"/>
            <a:ext cx="82359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9512" y="5373216"/>
            <a:ext cx="8040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Ke každému kvarku a leptonu existuje dále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antičástice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 </a:t>
            </a:r>
          </a:p>
          <a:p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přesně stejnou hmotností.</a:t>
            </a:r>
            <a:endParaRPr lang="cs-CZ" sz="24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sp>
        <p:nvSpPr>
          <p:cNvPr id="6" name="Obdélník 5"/>
          <p:cNvSpPr/>
          <p:nvPr/>
        </p:nvSpPr>
        <p:spPr>
          <a:xfrm>
            <a:off x="1657350" y="3445787"/>
            <a:ext cx="2326071" cy="19176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9" y="125910"/>
            <a:ext cx="7832551" cy="589537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31640" y="476672"/>
            <a:ext cx="6423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33CC"/>
                </a:solidFill>
                <a:latin typeface="+mn-lt"/>
              </a:rPr>
              <a:t>Rozpínání vesmíru se zrychluje</a:t>
            </a:r>
            <a:r>
              <a:rPr lang="cs-CZ" altLang="cs-CZ" sz="3200" b="1" dirty="0">
                <a:latin typeface="+mn-lt"/>
              </a:rPr>
              <a:t> </a:t>
            </a:r>
            <a:endParaRPr lang="cs-CZ" sz="3200" dirty="0">
              <a:latin typeface="+mn-lt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  <p:sp>
        <p:nvSpPr>
          <p:cNvPr id="10" name="Obdélník 9"/>
          <p:cNvSpPr/>
          <p:nvPr/>
        </p:nvSpPr>
        <p:spPr>
          <a:xfrm>
            <a:off x="647056" y="4913690"/>
            <a:ext cx="849694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Nobel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 fyziku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byla rozdělena, polovina byla udělena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Perlmutter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druhá společně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Brian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Schmidt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Adam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Riess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 objev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zrychleného rozpínání vesmíru pozorováním vzdálených supernov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Skupina 9"/>
          <p:cNvGrpSpPr>
            <a:grpSpLocks/>
          </p:cNvGrpSpPr>
          <p:nvPr/>
        </p:nvGrpSpPr>
        <p:grpSpPr bwMode="auto">
          <a:xfrm>
            <a:off x="642938" y="1196975"/>
            <a:ext cx="7529512" cy="4752975"/>
            <a:chOff x="462599" y="836712"/>
            <a:chExt cx="7528754" cy="4752528"/>
          </a:xfrm>
        </p:grpSpPr>
        <p:pic>
          <p:nvPicPr>
            <p:cNvPr id="60426" name="Picture 7" descr="RiessSNuniver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99" y="836712"/>
              <a:ext cx="7528754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Skupina 7"/>
            <p:cNvGrpSpPr>
              <a:grpSpLocks/>
            </p:cNvGrpSpPr>
            <p:nvPr/>
          </p:nvGrpSpPr>
          <p:grpSpPr bwMode="auto">
            <a:xfrm>
              <a:off x="539553" y="2852936"/>
              <a:ext cx="5040559" cy="2736304"/>
              <a:chOff x="539553" y="2852936"/>
              <a:chExt cx="5040559" cy="2736304"/>
            </a:xfrm>
          </p:grpSpPr>
          <p:sp>
            <p:nvSpPr>
              <p:cNvPr id="60428" name="Text Box 10"/>
              <p:cNvSpPr txBox="1">
                <a:spLocks noChangeArrowheads="1"/>
              </p:cNvSpPr>
              <p:nvPr/>
            </p:nvSpPr>
            <p:spPr bwMode="auto">
              <a:xfrm>
                <a:off x="3148062" y="5192365"/>
                <a:ext cx="2432050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b="1">
                    <a:latin typeface="Calibri" panose="020F0502020204030204" pitchFamily="34" charset="0"/>
                  </a:rPr>
                  <a:t>expandující vesmír</a:t>
                </a:r>
              </a:p>
            </p:txBody>
          </p:sp>
          <p:sp>
            <p:nvSpPr>
              <p:cNvPr id="60429" name="Text Box 11"/>
              <p:cNvSpPr txBox="1">
                <a:spLocks noChangeArrowheads="1"/>
              </p:cNvSpPr>
              <p:nvPr/>
            </p:nvSpPr>
            <p:spPr bwMode="auto">
              <a:xfrm>
                <a:off x="1907704" y="4077072"/>
                <a:ext cx="1440160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b="1">
                    <a:latin typeface="Calibri" panose="020F0502020204030204" pitchFamily="34" charset="0"/>
                  </a:rPr>
                  <a:t>zpomalovaní</a:t>
                </a:r>
              </a:p>
              <a:p>
                <a:pPr eaLnBrk="1" hangingPunct="1"/>
                <a:r>
                  <a:rPr lang="cs-CZ" altLang="cs-CZ" b="1">
                    <a:latin typeface="Calibri" panose="020F0502020204030204" pitchFamily="34" charset="0"/>
                  </a:rPr>
                  <a:t>expanze</a:t>
                </a:r>
              </a:p>
            </p:txBody>
          </p:sp>
          <p:sp>
            <p:nvSpPr>
              <p:cNvPr id="60430" name="Text Box 12"/>
              <p:cNvSpPr txBox="1">
                <a:spLocks noChangeArrowheads="1"/>
              </p:cNvSpPr>
              <p:nvPr/>
            </p:nvSpPr>
            <p:spPr bwMode="auto">
              <a:xfrm>
                <a:off x="1368294" y="3070877"/>
                <a:ext cx="1294954" cy="6463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zrychlování</a:t>
                </a:r>
              </a:p>
              <a:p>
                <a:pPr eaLnBrk="1" hangingPunct="1"/>
                <a:r>
                  <a:rPr lang="cs-CZ" altLang="cs-CZ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 expanze</a:t>
                </a:r>
              </a:p>
            </p:txBody>
          </p:sp>
          <p:sp>
            <p:nvSpPr>
              <p:cNvPr id="60431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-282256" y="3674745"/>
                <a:ext cx="201295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b="1">
                    <a:latin typeface="Calibri" panose="020F0502020204030204" pitchFamily="34" charset="0"/>
                  </a:rPr>
                  <a:t>čas 1-14 miliard let </a:t>
                </a:r>
              </a:p>
            </p:txBody>
          </p:sp>
        </p:grpSp>
      </p:grp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539552" y="548680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Dnešní představa o hlavních stádiích vývoje vesmíru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36988" y="2916238"/>
            <a:ext cx="1239837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současnost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87788" y="4292600"/>
            <a:ext cx="1260475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+mn-lt"/>
              </a:rPr>
              <a:t>Nejvzdálenější</a:t>
            </a:r>
          </a:p>
          <a:p>
            <a:pPr algn="ctr">
              <a:defRPr/>
            </a:pPr>
            <a:r>
              <a:rPr lang="cs-CZ" sz="1400" b="1" dirty="0">
                <a:latin typeface="+mn-lt"/>
              </a:rPr>
              <a:t>supernova</a:t>
            </a:r>
          </a:p>
        </p:txBody>
      </p:sp>
      <p:sp>
        <p:nvSpPr>
          <p:cNvPr id="60422" name="Text Box 12"/>
          <p:cNvSpPr txBox="1">
            <a:spLocks noChangeArrowheads="1"/>
          </p:cNvSpPr>
          <p:nvPr/>
        </p:nvSpPr>
        <p:spPr bwMode="auto">
          <a:xfrm>
            <a:off x="4859338" y="4870450"/>
            <a:ext cx="2087562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  <a:latin typeface="Calibri" panose="020F0502020204030204" pitchFamily="34" charset="0"/>
              </a:rPr>
              <a:t>zrychlování expanze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2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476250"/>
            <a:ext cx="4035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6913"/>
            <a:ext cx="7620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ovéPole 4"/>
          <p:cNvSpPr txBox="1">
            <a:spLocks noChangeArrowheads="1"/>
          </p:cNvSpPr>
          <p:nvPr/>
        </p:nvSpPr>
        <p:spPr bwMode="auto">
          <a:xfrm>
            <a:off x="468313" y="44450"/>
            <a:ext cx="726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Konkrétní hodnoty zrychlení a(R) rozpínání prostoru:</a:t>
            </a:r>
          </a:p>
        </p:txBody>
      </p:sp>
      <p:sp>
        <p:nvSpPr>
          <p:cNvPr id="57350" name="TextovéPole 5"/>
          <p:cNvSpPr txBox="1">
            <a:spLocks noChangeArrowheads="1"/>
          </p:cNvSpPr>
          <p:nvPr/>
        </p:nvSpPr>
        <p:spPr bwMode="auto">
          <a:xfrm>
            <a:off x="531813" y="476250"/>
            <a:ext cx="173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Mléčná dráha</a:t>
            </a:r>
          </a:p>
        </p:txBody>
      </p:sp>
      <p:sp>
        <p:nvSpPr>
          <p:cNvPr id="67591" name="TextovéPole 6"/>
          <p:cNvSpPr txBox="1">
            <a:spLocks noChangeArrowheads="1"/>
          </p:cNvSpPr>
          <p:nvPr/>
        </p:nvSpPr>
        <p:spPr bwMode="auto">
          <a:xfrm>
            <a:off x="395288" y="3357563"/>
            <a:ext cx="3719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půl miliardy miliard km</a:t>
            </a:r>
          </a:p>
        </p:txBody>
      </p:sp>
      <p:sp>
        <p:nvSpPr>
          <p:cNvPr id="67592" name="TextovéPole 7"/>
          <p:cNvSpPr txBox="1">
            <a:spLocks noChangeArrowheads="1"/>
          </p:cNvSpPr>
          <p:nvPr/>
        </p:nvSpPr>
        <p:spPr bwMode="auto">
          <a:xfrm rot="10800000" flipV="1">
            <a:off x="395288" y="4005263"/>
            <a:ext cx="424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a(R)=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cs-CZ" altLang="cs-CZ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m/rok/rok</a:t>
            </a:r>
            <a:endParaRPr lang="cs-CZ" altLang="cs-CZ" sz="2400" b="1" dirty="0"/>
          </a:p>
        </p:txBody>
      </p:sp>
      <p:sp>
        <p:nvSpPr>
          <p:cNvPr id="57353" name="TextovéPole 8"/>
          <p:cNvSpPr txBox="1">
            <a:spLocks noChangeArrowheads="1"/>
          </p:cNvSpPr>
          <p:nvPr/>
        </p:nvSpPr>
        <p:spPr bwMode="auto">
          <a:xfrm>
            <a:off x="6443663" y="4652963"/>
            <a:ext cx="118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Brooklyn</a:t>
            </a:r>
          </a:p>
        </p:txBody>
      </p:sp>
      <p:sp>
        <p:nvSpPr>
          <p:cNvPr id="67594" name="TextovéPole 9"/>
          <p:cNvSpPr txBox="1">
            <a:spLocks noChangeArrowheads="1"/>
          </p:cNvSpPr>
          <p:nvPr/>
        </p:nvSpPr>
        <p:spPr bwMode="auto">
          <a:xfrm>
            <a:off x="5003800" y="3357563"/>
            <a:ext cx="274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150 milionů km</a:t>
            </a:r>
          </a:p>
        </p:txBody>
      </p:sp>
      <p:sp>
        <p:nvSpPr>
          <p:cNvPr id="67595" name="TextovéPole 10"/>
          <p:cNvSpPr txBox="1">
            <a:spLocks noChangeArrowheads="1"/>
          </p:cNvSpPr>
          <p:nvPr/>
        </p:nvSpPr>
        <p:spPr bwMode="auto">
          <a:xfrm rot="10800000" flipV="1">
            <a:off x="4155355" y="4050562"/>
            <a:ext cx="5760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a(R)=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 desetin miliardtiny </a:t>
            </a:r>
            <a:r>
              <a:rPr lang="cs-CZ" altLang="cs-CZ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m/rok/rok</a:t>
            </a:r>
            <a:endParaRPr lang="cs-CZ" altLang="cs-CZ" sz="2400" b="1" dirty="0"/>
          </a:p>
        </p:txBody>
      </p:sp>
      <p:sp>
        <p:nvSpPr>
          <p:cNvPr id="57356" name="TextovéPole 11"/>
          <p:cNvSpPr txBox="1">
            <a:spLocks noChangeArrowheads="1"/>
          </p:cNvSpPr>
          <p:nvPr/>
        </p:nvSpPr>
        <p:spPr bwMode="auto">
          <a:xfrm>
            <a:off x="4356100" y="476250"/>
            <a:ext cx="2270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Sluneční soustava</a:t>
            </a:r>
          </a:p>
        </p:txBody>
      </p:sp>
      <p:sp>
        <p:nvSpPr>
          <p:cNvPr id="67597" name="TextovéPole 12"/>
          <p:cNvSpPr txBox="1">
            <a:spLocks noChangeArrowheads="1"/>
          </p:cNvSpPr>
          <p:nvPr/>
        </p:nvSpPr>
        <p:spPr bwMode="auto">
          <a:xfrm>
            <a:off x="1339850" y="6135688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R=</a:t>
            </a:r>
            <a:r>
              <a:rPr lang="cs-CZ" altLang="cs-CZ" sz="2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15 km</a:t>
            </a:r>
          </a:p>
        </p:txBody>
      </p:sp>
      <p:sp>
        <p:nvSpPr>
          <p:cNvPr id="67602" name="TextovéPole 7"/>
          <p:cNvSpPr txBox="1">
            <a:spLocks noChangeArrowheads="1"/>
          </p:cNvSpPr>
          <p:nvPr/>
        </p:nvSpPr>
        <p:spPr bwMode="auto">
          <a:xfrm rot="10800000" flipV="1">
            <a:off x="395288" y="3687763"/>
            <a:ext cx="468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/>
              <a:t>v(R)=</a:t>
            </a:r>
            <a:r>
              <a:rPr lang="cs-CZ" altLang="cs-CZ" sz="20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30 milionů kilometrů za rok</a:t>
            </a:r>
            <a:endParaRPr lang="cs-CZ" altLang="cs-CZ" sz="2400" b="1"/>
          </a:p>
        </p:txBody>
      </p:sp>
      <p:sp>
        <p:nvSpPr>
          <p:cNvPr id="67603" name="TextovéPole 10"/>
          <p:cNvSpPr txBox="1">
            <a:spLocks noChangeArrowheads="1"/>
          </p:cNvSpPr>
          <p:nvPr/>
        </p:nvSpPr>
        <p:spPr bwMode="auto">
          <a:xfrm rot="10800000" flipV="1">
            <a:off x="5005388" y="3716338"/>
            <a:ext cx="331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/>
              <a:t>v(R)=</a:t>
            </a:r>
            <a:r>
              <a:rPr lang="cs-CZ" altLang="cs-CZ" sz="20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10 metrů za rok</a:t>
            </a:r>
            <a:endParaRPr lang="cs-CZ" altLang="cs-CZ" sz="2400" b="1"/>
          </a:p>
        </p:txBody>
      </p:sp>
      <p:sp>
        <p:nvSpPr>
          <p:cNvPr id="67604" name="TextovéPole 13"/>
          <p:cNvSpPr txBox="1">
            <a:spLocks noChangeArrowheads="1"/>
          </p:cNvSpPr>
          <p:nvPr/>
        </p:nvSpPr>
        <p:spPr bwMode="auto">
          <a:xfrm rot="10800000" flipV="1">
            <a:off x="3059113" y="5876925"/>
            <a:ext cx="417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v(R)=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tisícina milimetru  za rok</a:t>
            </a:r>
            <a:endParaRPr lang="cs-CZ" alt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52</a:t>
            </a:fld>
            <a:endParaRPr lang="cs-CZ" altLang="cs-CZ"/>
          </a:p>
        </p:txBody>
      </p:sp>
      <p:sp>
        <p:nvSpPr>
          <p:cNvPr id="22" name="TextovéPole 13"/>
          <p:cNvSpPr txBox="1">
            <a:spLocks noChangeArrowheads="1"/>
          </p:cNvSpPr>
          <p:nvPr/>
        </p:nvSpPr>
        <p:spPr bwMode="auto">
          <a:xfrm rot="10800000" flipV="1">
            <a:off x="3057525" y="6252517"/>
            <a:ext cx="583495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a(R)=</a:t>
            </a:r>
            <a:r>
              <a:rPr lang="cs-CZ" altLang="cs-CZ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tisícina poloměru protonu za </a:t>
            </a:r>
            <a:r>
              <a:rPr lang="cs-CZ" altLang="cs-CZ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rok/rok</a:t>
            </a:r>
            <a:endParaRPr lang="cs-CZ" altLang="cs-CZ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499810" y="2964581"/>
                <a:ext cx="345672" cy="267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/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10" y="2964581"/>
                <a:ext cx="345672" cy="2674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2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1" grpId="0"/>
      <p:bldP spid="67592" grpId="0"/>
      <p:bldP spid="67594" grpId="0"/>
      <p:bldP spid="67595" grpId="0"/>
      <p:bldP spid="67597" grpId="0"/>
      <p:bldP spid="67602" grpId="0"/>
      <p:bldP spid="67603" grpId="0"/>
      <p:bldP spid="67604" grpId="0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2"/>
          <p:cNvSpPr txBox="1">
            <a:spLocks noChangeArrowheads="1"/>
          </p:cNvSpPr>
          <p:nvPr/>
        </p:nvSpPr>
        <p:spPr bwMode="auto">
          <a:xfrm>
            <a:off x="771296" y="96824"/>
            <a:ext cx="767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Původce zrychlování rozpínání prostoru se nazývá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2253641" y="626689"/>
            <a:ext cx="3766159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 dirty="0">
                <a:solidFill>
                  <a:srgbClr val="3399FF"/>
                </a:solidFill>
              </a:rPr>
              <a:t>Temná energie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457200" y="1514957"/>
            <a:ext cx="8193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Jediné, co je v souvislosti s temnou energií jisté je, </a:t>
            </a:r>
            <a:r>
              <a:rPr lang="cs-CZ" altLang="cs-CZ" sz="2400" dirty="0" smtClean="0"/>
              <a:t>že </a:t>
            </a:r>
            <a:r>
              <a:rPr lang="cs-CZ" altLang="cs-CZ" sz="2400" dirty="0"/>
              <a:t>pro 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pochopení </a:t>
            </a:r>
            <a:r>
              <a:rPr lang="cs-CZ" altLang="cs-CZ" sz="2400" dirty="0"/>
              <a:t>podstaty a původu temné energie </a:t>
            </a:r>
            <a:r>
              <a:rPr lang="cs-CZ" altLang="cs-CZ" sz="2400" dirty="0" smtClean="0"/>
              <a:t>bude </a:t>
            </a:r>
            <a:r>
              <a:rPr lang="cs-CZ" altLang="cs-CZ" sz="2400" dirty="0"/>
              <a:t>opět 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důležitá </a:t>
            </a:r>
            <a:r>
              <a:rPr lang="cs-CZ" altLang="cs-CZ" sz="2400" b="1" dirty="0">
                <a:solidFill>
                  <a:srgbClr val="FF0000"/>
                </a:solidFill>
              </a:rPr>
              <a:t>spolupráce fyziků částic a kosmologů</a:t>
            </a:r>
            <a:r>
              <a:rPr lang="cs-CZ" altLang="cs-CZ" sz="2400" dirty="0"/>
              <a:t>.</a:t>
            </a:r>
          </a:p>
        </p:txBody>
      </p: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395534" y="2867452"/>
            <a:ext cx="8556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/>
              <a:t>Zrychlené rozpínání prostoru je možné chápat jako důsledek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kosmologické konstanty</a:t>
            </a:r>
            <a:r>
              <a:rPr lang="cs-CZ" altLang="cs-CZ" sz="2400" dirty="0" smtClean="0"/>
              <a:t>, ale fyzikové se snaží pochopit  hlouběji jako projev </a:t>
            </a:r>
            <a:r>
              <a:rPr lang="cs-CZ" altLang="cs-CZ" sz="2400" b="1" dirty="0" smtClean="0">
                <a:solidFill>
                  <a:srgbClr val="0033CC"/>
                </a:solidFill>
              </a:rPr>
              <a:t>vakua kvantové teorie pole, které má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0033CC"/>
                </a:solidFill>
              </a:rPr>
              <a:t>záporný tlak, což věděl už </a:t>
            </a:r>
            <a:r>
              <a:rPr lang="cs-CZ" altLang="cs-CZ" sz="2400" b="1" dirty="0" err="1" smtClean="0">
                <a:solidFill>
                  <a:srgbClr val="0033CC"/>
                </a:solidFill>
              </a:rPr>
              <a:t>Lemaitre</a:t>
            </a:r>
            <a:r>
              <a:rPr lang="cs-CZ" altLang="cs-CZ" sz="2400" b="1" dirty="0" smtClean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6.11. 2021</a:t>
            </a:r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730232" y="4365104"/>
                <a:ext cx="6192688" cy="123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cs-CZ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cs-CZ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cs-C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232" y="4365104"/>
                <a:ext cx="6192688" cy="1230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52003" y="4736757"/>
                <a:ext cx="23944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03" y="4736757"/>
                <a:ext cx="23944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3491880" y="42210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9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 animBg="1"/>
      <p:bldP spid="61447" grpId="0"/>
      <p:bldP spid="61448" grpId="0"/>
      <p:bldP spid="10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ovéPole 1"/>
          <p:cNvSpPr txBox="1">
            <a:spLocks noChangeArrowheads="1"/>
          </p:cNvSpPr>
          <p:nvPr/>
        </p:nvSpPr>
        <p:spPr bwMode="auto">
          <a:xfrm>
            <a:off x="281223" y="713738"/>
            <a:ext cx="91153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Problém </a:t>
            </a:r>
            <a:r>
              <a:rPr lang="cs-CZ" altLang="cs-CZ" sz="2400" dirty="0" smtClean="0"/>
              <a:t>není pochopit, proč </a:t>
            </a:r>
            <a:r>
              <a:rPr lang="cs-CZ" altLang="cs-CZ" sz="2400" dirty="0"/>
              <a:t>se v </a:t>
            </a:r>
            <a:r>
              <a:rPr lang="cs-CZ" altLang="cs-CZ" sz="2400" dirty="0" smtClean="0"/>
              <a:t>současné  době rozpínání </a:t>
            </a:r>
            <a:r>
              <a:rPr lang="cs-CZ" altLang="cs-CZ" sz="2400" dirty="0"/>
              <a:t>prostoru zrychluje, ale </a:t>
            </a:r>
            <a:r>
              <a:rPr lang="cs-CZ" altLang="cs-CZ" sz="2400" dirty="0" smtClean="0"/>
              <a:t>proč je </a:t>
            </a:r>
            <a:r>
              <a:rPr lang="cs-CZ" altLang="cs-CZ" sz="2400" dirty="0"/>
              <a:t>toto </a:t>
            </a:r>
            <a:r>
              <a:rPr lang="cs-CZ" altLang="cs-CZ" sz="2400" dirty="0" smtClean="0"/>
              <a:t>zrychlení </a:t>
            </a:r>
            <a:r>
              <a:rPr lang="cs-CZ" altLang="cs-CZ" sz="2400" b="1" dirty="0" smtClean="0">
                <a:solidFill>
                  <a:srgbClr val="009900"/>
                </a:solidFill>
              </a:rPr>
              <a:t>(</a:t>
            </a:r>
            <a:r>
              <a:rPr lang="cs-CZ" altLang="cs-CZ" sz="2400" b="1" dirty="0">
                <a:solidFill>
                  <a:srgbClr val="009900"/>
                </a:solidFill>
              </a:rPr>
              <a:t>naštěstí)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          </a:t>
            </a:r>
            <a:r>
              <a:rPr lang="cs-CZ" altLang="cs-CZ" sz="2400" b="1" dirty="0" smtClean="0">
                <a:solidFill>
                  <a:srgbClr val="2843C8"/>
                </a:solidFill>
              </a:rPr>
              <a:t>1 </a:t>
            </a:r>
            <a:r>
              <a:rPr lang="cs-CZ" altLang="cs-CZ" sz="2400" b="1" dirty="0">
                <a:solidFill>
                  <a:srgbClr val="2843C8"/>
                </a:solidFill>
              </a:rPr>
              <a:t>000 000 000 000 000 000 </a:t>
            </a:r>
            <a:r>
              <a:rPr lang="cs-CZ" altLang="cs-CZ" sz="2400" b="1" dirty="0" smtClean="0">
                <a:solidFill>
                  <a:srgbClr val="2843C8"/>
                </a:solidFill>
              </a:rPr>
              <a:t>000 000 000 000 </a:t>
            </a:r>
          </a:p>
          <a:p>
            <a:pPr eaLnBrk="1" hangingPunct="1"/>
            <a:r>
              <a:rPr lang="cs-CZ" altLang="cs-CZ" sz="2400" b="1" dirty="0">
                <a:solidFill>
                  <a:srgbClr val="2843C8"/>
                </a:solidFill>
              </a:rPr>
              <a:t> </a:t>
            </a:r>
            <a:r>
              <a:rPr lang="cs-CZ" altLang="cs-CZ" sz="2400" b="1" dirty="0" smtClean="0">
                <a:solidFill>
                  <a:srgbClr val="2843C8"/>
                </a:solidFill>
              </a:rPr>
              <a:t>              000 </a:t>
            </a:r>
            <a:r>
              <a:rPr lang="cs-CZ" altLang="cs-CZ" sz="2400" b="1" dirty="0">
                <a:solidFill>
                  <a:srgbClr val="2843C8"/>
                </a:solidFill>
              </a:rPr>
              <a:t>000 </a:t>
            </a:r>
            <a:r>
              <a:rPr lang="cs-CZ" altLang="cs-CZ" sz="2400" b="1" dirty="0" smtClean="0">
                <a:solidFill>
                  <a:srgbClr val="2843C8"/>
                </a:solidFill>
              </a:rPr>
              <a:t>000 000 000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a možná ještě vícekrát </a:t>
            </a:r>
            <a:r>
              <a:rPr lang="cs-CZ" altLang="cs-CZ" sz="2400" b="1" dirty="0">
                <a:solidFill>
                  <a:srgbClr val="FF0000"/>
                </a:solidFill>
              </a:rPr>
              <a:t>menší, než by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mělo </a:t>
            </a:r>
            <a:r>
              <a:rPr lang="cs-CZ" altLang="cs-CZ" sz="2400" b="1" dirty="0">
                <a:solidFill>
                  <a:srgbClr val="FF0000"/>
                </a:solidFill>
              </a:rPr>
              <a:t>být, vezmeme-li 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eoretické výpočty jeho energie 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v </a:t>
            </a:r>
            <a:r>
              <a:rPr lang="en-US" altLang="cs-CZ" sz="2400" b="1" dirty="0" err="1" smtClean="0">
                <a:solidFill>
                  <a:srgbClr val="FF0000"/>
                </a:solidFill>
              </a:rPr>
              <a:t>kvantov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é teorii </a:t>
            </a:r>
            <a:r>
              <a:rPr lang="cs-CZ" altLang="cs-CZ" sz="2400" b="1" dirty="0">
                <a:solidFill>
                  <a:srgbClr val="FF0000"/>
                </a:solidFill>
              </a:rPr>
              <a:t>vážně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!!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000" b="1" dirty="0" smtClean="0">
              <a:solidFill>
                <a:srgbClr val="FF0000"/>
              </a:solidFill>
            </a:endParaRPr>
          </a:p>
        </p:txBody>
      </p:sp>
      <p:sp>
        <p:nvSpPr>
          <p:cNvPr id="64515" name="TextovéPole 2"/>
          <p:cNvSpPr txBox="1">
            <a:spLocks noChangeArrowheads="1"/>
          </p:cNvSpPr>
          <p:nvPr/>
        </p:nvSpPr>
        <p:spPr bwMode="auto">
          <a:xfrm>
            <a:off x="755576" y="5517232"/>
            <a:ext cx="7456138" cy="95410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Tohle je ústřední záhada současné </a:t>
            </a:r>
            <a:r>
              <a:rPr lang="cs-CZ" altLang="cs-CZ" sz="2800" b="1" dirty="0" smtClean="0">
                <a:solidFill>
                  <a:schemeClr val="bg1"/>
                </a:solidFill>
              </a:rPr>
              <a:t>fyziky, společná pro fyziku částic i kosmologii!</a:t>
            </a:r>
            <a:endParaRPr lang="cs-CZ" alt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19672" y="95623"/>
            <a:ext cx="609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je vakuum tak lehké?</a:t>
            </a:r>
            <a:endParaRPr lang="cs-CZ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54</a:t>
            </a:fld>
            <a:endParaRPr lang="cs-CZ" alt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83851" y="3009236"/>
            <a:ext cx="892899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V klasické i kvantové teorii negravitačních sil nemá smysl mluvit </a:t>
            </a:r>
          </a:p>
          <a:p>
            <a:r>
              <a:rPr lang="cs-CZ" sz="2400" dirty="0" smtClean="0">
                <a:latin typeface="+mn-lt"/>
              </a:rPr>
              <a:t>o energii, ale jen o rozdílech energií a jejich přeměnách, protože její absolutní hodnota není definována a není ani měřitelná.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Gravitace ale absolutní hodnotu energie „</a:t>
            </a: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cití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“.</a:t>
            </a:r>
            <a:endParaRPr lang="cs-CZ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7524" y="456897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dirty="0">
                <a:latin typeface="+mn-lt"/>
              </a:rPr>
              <a:t>Krychlový metru vakua „váží“ </a:t>
            </a:r>
            <a:r>
              <a:rPr lang="cs-CZ" altLang="cs-CZ" sz="2400" b="1" dirty="0">
                <a:latin typeface="+mn-lt"/>
              </a:rPr>
              <a:t>jako cca 6 protonů, tj. 10</a:t>
            </a:r>
            <a:r>
              <a:rPr lang="cs-CZ" altLang="cs-CZ" sz="2400" b="1" baseline="30000" dirty="0">
                <a:latin typeface="+mn-lt"/>
              </a:rPr>
              <a:t>-26</a:t>
            </a:r>
            <a:r>
              <a:rPr lang="cs-CZ" altLang="cs-CZ" sz="2400" dirty="0">
                <a:latin typeface="+mn-lt"/>
              </a:rPr>
              <a:t>kg,</a:t>
            </a:r>
          </a:p>
          <a:p>
            <a:pPr eaLnBrk="1" hangingPunct="1"/>
            <a:r>
              <a:rPr lang="cs-CZ" altLang="cs-CZ" sz="2400" dirty="0">
                <a:latin typeface="+mn-lt"/>
              </a:rPr>
              <a:t>místo toho, aby vážil nejméně 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milion miliard tun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!!!!!</a:t>
            </a:r>
            <a:endParaRPr lang="cs-CZ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9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55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03848" y="836712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Epilog</a:t>
            </a:r>
            <a:endParaRPr lang="cs-CZ" sz="4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988840"/>
            <a:ext cx="693972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Koncem 19. století si fyzikové mysleli, 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že rozumí </a:t>
            </a:r>
          </a:p>
          <a:p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všemu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ale ve skutečnosti </a:t>
            </a:r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nerozuměli ničemu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Nenacházíme se v podobné situaci i dnes?  </a:t>
            </a:r>
            <a:endParaRPr lang="cs-CZ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137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>
                <a:cs typeface="Arial" pitchFamily="34" charset="0"/>
              </a:rPr>
              <a:t>Z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kvarků</a:t>
            </a:r>
            <a:r>
              <a:rPr lang="cs-CZ" altLang="cs-CZ" sz="2400" dirty="0">
                <a:cs typeface="Arial" pitchFamily="34" charset="0"/>
              </a:rPr>
              <a:t> </a:t>
            </a:r>
            <a:r>
              <a:rPr lang="cs-CZ" altLang="cs-CZ" sz="2400" b="1" dirty="0" smtClean="0">
                <a:solidFill>
                  <a:srgbClr val="0033CC"/>
                </a:solidFill>
                <a:cs typeface="Arial" pitchFamily="34" charset="0"/>
              </a:rPr>
              <a:t>u a d </a:t>
            </a:r>
            <a:r>
              <a:rPr lang="cs-CZ" altLang="cs-CZ" sz="2400" dirty="0" smtClean="0">
                <a:cs typeface="Arial" pitchFamily="34" charset="0"/>
              </a:rPr>
              <a:t>jsou </a:t>
            </a:r>
            <a:r>
              <a:rPr lang="cs-CZ" altLang="cs-CZ" sz="2400" dirty="0">
                <a:cs typeface="Arial" pitchFamily="34" charset="0"/>
              </a:rPr>
              <a:t>složeny dobře známé částice jako jsou například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proton a neutron</a:t>
            </a:r>
            <a:r>
              <a:rPr lang="cs-CZ" altLang="cs-CZ" sz="2400" dirty="0">
                <a:cs typeface="Arial" pitchFamily="34" charset="0"/>
              </a:rPr>
              <a:t>, jež tvoří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atomová jádra</a:t>
            </a:r>
            <a:r>
              <a:rPr lang="cs-CZ" altLang="cs-CZ" sz="2400" dirty="0">
                <a:cs typeface="Arial" pitchFamily="34" charset="0"/>
              </a:rPr>
              <a:t>. Ta spolu s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elektrony</a:t>
            </a:r>
            <a:r>
              <a:rPr lang="cs-CZ" altLang="cs-CZ" sz="2400" dirty="0">
                <a:cs typeface="Arial" pitchFamily="34" charset="0"/>
              </a:rPr>
              <a:t> vytvářejí atomy.</a:t>
            </a:r>
            <a:r>
              <a:rPr lang="cs-CZ" altLang="cs-CZ" sz="2400" b="1" dirty="0">
                <a:cs typeface="Arial" pitchFamily="34" charset="0"/>
              </a:rPr>
              <a:t>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68538" y="1557338"/>
            <a:ext cx="1871662" cy="1800225"/>
            <a:chOff x="1746" y="1207"/>
            <a:chExt cx="1179" cy="1134"/>
          </a:xfrm>
        </p:grpSpPr>
        <p:sp>
          <p:nvSpPr>
            <p:cNvPr id="24600" name="Oval 10"/>
            <p:cNvSpPr>
              <a:spLocks noChangeArrowheads="1"/>
            </p:cNvSpPr>
            <p:nvPr/>
          </p:nvSpPr>
          <p:spPr bwMode="auto">
            <a:xfrm>
              <a:off x="1746" y="1207"/>
              <a:ext cx="1179" cy="113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837" y="1298"/>
              <a:ext cx="725" cy="1043"/>
              <a:chOff x="1837" y="1298"/>
              <a:chExt cx="725" cy="1043"/>
            </a:xfrm>
          </p:grpSpPr>
          <p:sp>
            <p:nvSpPr>
              <p:cNvPr id="24607" name="Oval 11"/>
              <p:cNvSpPr>
                <a:spLocks noChangeArrowheads="1"/>
              </p:cNvSpPr>
              <p:nvPr/>
            </p:nvSpPr>
            <p:spPr bwMode="auto">
              <a:xfrm>
                <a:off x="1837" y="1298"/>
                <a:ext cx="544" cy="5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608" name="Oval 13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602" name="Oval 14"/>
            <p:cNvSpPr>
              <a:spLocks noChangeArrowheads="1"/>
            </p:cNvSpPr>
            <p:nvPr/>
          </p:nvSpPr>
          <p:spPr bwMode="auto">
            <a:xfrm>
              <a:off x="2381" y="1434"/>
              <a:ext cx="544" cy="49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927" y="1353"/>
              <a:ext cx="869" cy="898"/>
              <a:chOff x="1927" y="1348"/>
              <a:chExt cx="869" cy="898"/>
            </a:xfrm>
          </p:grpSpPr>
          <p:sp>
            <p:nvSpPr>
              <p:cNvPr id="24604" name="Text Box 15"/>
              <p:cNvSpPr txBox="1">
                <a:spLocks noChangeArrowheads="1"/>
              </p:cNvSpPr>
              <p:nvPr/>
            </p:nvSpPr>
            <p:spPr bwMode="auto">
              <a:xfrm>
                <a:off x="1927" y="1348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605" name="Text Box 16"/>
              <p:cNvSpPr txBox="1">
                <a:spLocks noChangeArrowheads="1"/>
              </p:cNvSpPr>
              <p:nvPr/>
            </p:nvSpPr>
            <p:spPr bwMode="auto">
              <a:xfrm>
                <a:off x="2472" y="148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606" name="Text Box 17"/>
              <p:cNvSpPr txBox="1">
                <a:spLocks noChangeArrowheads="1"/>
              </p:cNvSpPr>
              <p:nvPr/>
            </p:nvSpPr>
            <p:spPr bwMode="auto">
              <a:xfrm>
                <a:off x="2150" y="1842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519113" y="2139950"/>
            <a:ext cx="1677987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Comic Sans MS" panose="030F0702030302020204" pitchFamily="66" charset="0"/>
              </a:rPr>
              <a:t>proton=</a:t>
            </a:r>
          </a:p>
        </p:txBody>
      </p:sp>
      <p:sp>
        <p:nvSpPr>
          <p:cNvPr id="24584" name="Text Box 25"/>
          <p:cNvSpPr txBox="1">
            <a:spLocks noChangeArrowheads="1"/>
          </p:cNvSpPr>
          <p:nvPr/>
        </p:nvSpPr>
        <p:spPr bwMode="auto">
          <a:xfrm>
            <a:off x="4427538" y="2068513"/>
            <a:ext cx="1897062" cy="57943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neutron=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516688" y="1484313"/>
            <a:ext cx="1871662" cy="1800225"/>
            <a:chOff x="1746" y="1207"/>
            <a:chExt cx="1179" cy="1134"/>
          </a:xfrm>
        </p:grpSpPr>
        <p:sp>
          <p:nvSpPr>
            <p:cNvPr id="24591" name="Oval 27"/>
            <p:cNvSpPr>
              <a:spLocks noChangeArrowheads="1"/>
            </p:cNvSpPr>
            <p:nvPr/>
          </p:nvSpPr>
          <p:spPr bwMode="auto">
            <a:xfrm>
              <a:off x="1746" y="1207"/>
              <a:ext cx="1179" cy="113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837" y="1298"/>
              <a:ext cx="725" cy="1043"/>
              <a:chOff x="1837" y="1298"/>
              <a:chExt cx="725" cy="1043"/>
            </a:xfrm>
          </p:grpSpPr>
          <p:sp>
            <p:nvSpPr>
              <p:cNvPr id="24598" name="Oval 29"/>
              <p:cNvSpPr>
                <a:spLocks noChangeArrowheads="1"/>
              </p:cNvSpPr>
              <p:nvPr/>
            </p:nvSpPr>
            <p:spPr bwMode="auto">
              <a:xfrm>
                <a:off x="1837" y="1298"/>
                <a:ext cx="544" cy="5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599" name="Oval 30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593" name="Oval 31"/>
            <p:cNvSpPr>
              <a:spLocks noChangeArrowheads="1"/>
            </p:cNvSpPr>
            <p:nvPr/>
          </p:nvSpPr>
          <p:spPr bwMode="auto">
            <a:xfrm>
              <a:off x="2381" y="1434"/>
              <a:ext cx="544" cy="49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927" y="1353"/>
              <a:ext cx="821" cy="898"/>
              <a:chOff x="1927" y="1348"/>
              <a:chExt cx="821" cy="898"/>
            </a:xfrm>
          </p:grpSpPr>
          <p:sp>
            <p:nvSpPr>
              <p:cNvPr id="24595" name="Text Box 33"/>
              <p:cNvSpPr txBox="1">
                <a:spLocks noChangeArrowheads="1"/>
              </p:cNvSpPr>
              <p:nvPr/>
            </p:nvSpPr>
            <p:spPr bwMode="auto">
              <a:xfrm>
                <a:off x="1927" y="1348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  <p:sp>
            <p:nvSpPr>
              <p:cNvPr id="24596" name="Text Box 34"/>
              <p:cNvSpPr txBox="1">
                <a:spLocks noChangeArrowheads="1"/>
              </p:cNvSpPr>
              <p:nvPr/>
            </p:nvSpPr>
            <p:spPr bwMode="auto">
              <a:xfrm>
                <a:off x="2472" y="1480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597" name="Text Box 35"/>
              <p:cNvSpPr txBox="1">
                <a:spLocks noChangeArrowheads="1"/>
              </p:cNvSpPr>
              <p:nvPr/>
            </p:nvSpPr>
            <p:spPr bwMode="auto">
              <a:xfrm>
                <a:off x="2150" y="1842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24586" name="Text Box 36"/>
          <p:cNvSpPr txBox="1">
            <a:spLocks noChangeArrowheads="1"/>
          </p:cNvSpPr>
          <p:nvPr/>
        </p:nvSpPr>
        <p:spPr bwMode="auto">
          <a:xfrm>
            <a:off x="392113" y="3500438"/>
            <a:ext cx="673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Microsoft Sans Serif" panose="020B0604020202020204" pitchFamily="34" charset="0"/>
              </a:rPr>
              <a:t> </a:t>
            </a:r>
            <a:r>
              <a:rPr lang="cs-CZ" altLang="cs-CZ" sz="2400" dirty="0">
                <a:cs typeface="Arial" pitchFamily="34" charset="0"/>
              </a:rPr>
              <a:t>Vše nasvědčuje tomu, že na rozdíl od leptonů</a:t>
            </a:r>
            <a:r>
              <a:rPr lang="cs-CZ" altLang="cs-CZ" sz="2400" b="1" dirty="0">
                <a:cs typeface="Arial" pitchFamily="34" charset="0"/>
              </a:rPr>
              <a:t> </a:t>
            </a:r>
          </a:p>
        </p:txBody>
      </p:sp>
      <p:sp>
        <p:nvSpPr>
          <p:cNvPr id="24587" name="Text Box 37"/>
          <p:cNvSpPr txBox="1">
            <a:spLocks noChangeArrowheads="1"/>
          </p:cNvSpPr>
          <p:nvPr/>
        </p:nvSpPr>
        <p:spPr bwMode="auto">
          <a:xfrm>
            <a:off x="403209" y="4913873"/>
            <a:ext cx="82835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Arial" pitchFamily="34" charset="0"/>
              </a:rPr>
              <a:t>Experimentální data lze </a:t>
            </a:r>
            <a:r>
              <a:rPr lang="cs-CZ" altLang="cs-CZ" sz="2400" dirty="0" smtClean="0">
                <a:cs typeface="Arial" pitchFamily="34" charset="0"/>
              </a:rPr>
              <a:t>pochopit pokud </a:t>
            </a:r>
            <a:r>
              <a:rPr lang="cs-CZ" altLang="cs-CZ" sz="2400" dirty="0">
                <a:cs typeface="Arial" pitchFamily="34" charset="0"/>
              </a:rPr>
              <a:t>předpokládáme, </a:t>
            </a:r>
            <a:r>
              <a:rPr lang="cs-CZ" altLang="cs-CZ" sz="2400" dirty="0" smtClean="0">
                <a:cs typeface="Arial" pitchFamily="34" charset="0"/>
              </a:rPr>
              <a:t>že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hadrony jsou bezbarvé kombinace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kvarků a antikvarků.</a:t>
            </a:r>
            <a:endParaRPr lang="cs-CZ" altLang="cs-CZ" sz="28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24588" name="Text Box 39"/>
          <p:cNvSpPr txBox="1">
            <a:spLocks noChangeArrowheads="1"/>
          </p:cNvSpPr>
          <p:nvPr/>
        </p:nvSpPr>
        <p:spPr bwMode="auto">
          <a:xfrm>
            <a:off x="467544" y="3918000"/>
            <a:ext cx="8208962" cy="5191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cs typeface="Arial" pitchFamily="34" charset="0"/>
              </a:rPr>
              <a:t>kvarky v přírodě neexistují jako volné částice </a:t>
            </a:r>
          </a:p>
        </p:txBody>
      </p:sp>
      <p:sp>
        <p:nvSpPr>
          <p:cNvPr id="24589" name="Text Box 40"/>
          <p:cNvSpPr txBox="1">
            <a:spLocks noChangeArrowheads="1"/>
          </p:cNvSpPr>
          <p:nvPr/>
        </p:nvSpPr>
        <p:spPr bwMode="auto">
          <a:xfrm>
            <a:off x="467544" y="4437112"/>
            <a:ext cx="7538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ale vždy jen uvnitř částic jako jsou protony a neutrony.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1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8" grpId="0"/>
      <p:bldP spid="245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8731" y="2497186"/>
            <a:ext cx="840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Mají společnou charakteristiku: lze je popsat pomocí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výměny</a:t>
            </a:r>
            <a:r>
              <a:rPr lang="cs-CZ" altLang="cs-CZ" sz="2400" b="1" dirty="0">
                <a:cs typeface="Arial" pitchFamily="34" charset="0"/>
              </a:rPr>
              <a:t> částic se </a:t>
            </a:r>
            <a:r>
              <a:rPr lang="cs-CZ" altLang="cs-CZ" sz="2400" b="1" dirty="0">
                <a:solidFill>
                  <a:srgbClr val="1B1BA5"/>
                </a:solidFill>
                <a:cs typeface="Arial" pitchFamily="34" charset="0"/>
              </a:rPr>
              <a:t>spinem </a:t>
            </a:r>
            <a:r>
              <a:rPr lang="cs-CZ" altLang="cs-CZ" sz="2400" b="1" dirty="0" smtClean="0">
                <a:solidFill>
                  <a:srgbClr val="1B1BA5"/>
                </a:solidFill>
                <a:cs typeface="Arial" pitchFamily="34" charset="0"/>
              </a:rPr>
              <a:t>1 (bosonů)</a:t>
            </a:r>
            <a:r>
              <a:rPr lang="en-US" altLang="cs-CZ" sz="2400" b="1" dirty="0" smtClean="0">
                <a:cs typeface="Arial" pitchFamily="34" charset="0"/>
              </a:rPr>
              <a:t>,</a:t>
            </a:r>
            <a:r>
              <a:rPr lang="cs-CZ" altLang="cs-CZ" sz="2400" b="1" dirty="0" smtClean="0">
                <a:cs typeface="Arial" pitchFamily="34" charset="0"/>
              </a:rPr>
              <a:t> tzv.</a:t>
            </a:r>
            <a:endParaRPr lang="cs-CZ" altLang="cs-CZ" sz="2400" b="1" dirty="0"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3438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gravitační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elektromagnetické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slabé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silné</a:t>
            </a:r>
            <a:r>
              <a:rPr lang="cs-CZ" altLang="cs-CZ" sz="2800" dirty="0">
                <a:solidFill>
                  <a:srgbClr val="FF33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35150" y="76200"/>
            <a:ext cx="54705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33CC"/>
                </a:solidFill>
                <a:cs typeface="Arial" pitchFamily="34" charset="0"/>
              </a:rPr>
              <a:t>Síly mezi kvarky a leptony</a:t>
            </a:r>
            <a:r>
              <a:rPr lang="cs-CZ" altLang="cs-CZ" sz="1400" dirty="0">
                <a:cs typeface="Arial" pitchFamily="34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15816" y="3356992"/>
            <a:ext cx="2021136" cy="52322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FF00"/>
                </a:solidFill>
                <a:cs typeface="Arial" pitchFamily="34" charset="0"/>
              </a:rPr>
              <a:t>nosičů sil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cs-CZ" altLang="cs-CZ" sz="1400" dirty="0">
                <a:cs typeface="Arial" pitchFamily="34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64011" y="1138014"/>
            <a:ext cx="5129210" cy="1570038"/>
            <a:chOff x="2200" y="898"/>
            <a:chExt cx="3231" cy="989"/>
          </a:xfrm>
        </p:grpSpPr>
        <p:sp>
          <p:nvSpPr>
            <p:cNvPr id="27662" name="AutoShape 6"/>
            <p:cNvSpPr>
              <a:spLocks/>
            </p:cNvSpPr>
            <p:nvPr/>
          </p:nvSpPr>
          <p:spPr bwMode="auto">
            <a:xfrm>
              <a:off x="2200" y="935"/>
              <a:ext cx="272" cy="726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cs typeface="Arial" panose="020B0604020202020204" pitchFamily="34" charset="0"/>
              </a:endParaRPr>
            </a:p>
          </p:txBody>
        </p:sp>
        <p:sp>
          <p:nvSpPr>
            <p:cNvPr id="27663" name="Text Box 7"/>
            <p:cNvSpPr txBox="1">
              <a:spLocks noChangeArrowheads="1"/>
            </p:cNvSpPr>
            <p:nvPr/>
          </p:nvSpPr>
          <p:spPr bwMode="auto">
            <a:xfrm>
              <a:off x="2490" y="898"/>
              <a:ext cx="294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>
                  <a:cs typeface="Arial" pitchFamily="34" charset="0"/>
                </a:rPr>
                <a:t>Patří </a:t>
              </a:r>
              <a:r>
                <a:rPr lang="cs-CZ" altLang="cs-CZ" sz="2400" dirty="0" smtClean="0">
                  <a:cs typeface="Arial" pitchFamily="34" charset="0"/>
                </a:rPr>
                <a:t>do třídy tzv. </a:t>
              </a:r>
              <a:r>
                <a:rPr lang="cs-CZ" altLang="cs-CZ" sz="2400" b="1" dirty="0" smtClean="0">
                  <a:solidFill>
                    <a:srgbClr val="0033CC"/>
                  </a:solidFill>
                  <a:cs typeface="Arial" pitchFamily="34" charset="0"/>
                </a:rPr>
                <a:t>kalibračních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rgbClr val="0033CC"/>
                  </a:solidFill>
                  <a:cs typeface="Arial" pitchFamily="34" charset="0"/>
                </a:rPr>
                <a:t>t</a:t>
              </a:r>
              <a:r>
                <a:rPr lang="cs-CZ" altLang="cs-CZ" sz="2400" b="1" dirty="0" smtClean="0">
                  <a:solidFill>
                    <a:srgbClr val="0033CC"/>
                  </a:solidFill>
                  <a:cs typeface="Arial" pitchFamily="34" charset="0"/>
                </a:rPr>
                <a:t>eorií</a:t>
              </a:r>
              <a:r>
                <a:rPr lang="cs-CZ" altLang="cs-CZ" sz="2400" dirty="0" smtClean="0">
                  <a:cs typeface="Arial" pitchFamily="34" charset="0"/>
                </a:rPr>
                <a:t> </a:t>
              </a:r>
              <a:r>
                <a:rPr lang="cs-CZ" altLang="cs-CZ" sz="2400" dirty="0">
                  <a:cs typeface="Arial" pitchFamily="34" charset="0"/>
                </a:rPr>
                <a:t>jež představují základní </a:t>
              </a:r>
              <a:endParaRPr lang="cs-CZ" altLang="cs-CZ" sz="2400" dirty="0" smtClean="0"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 smtClean="0">
                  <a:cs typeface="Arial" pitchFamily="34" charset="0"/>
                </a:rPr>
                <a:t>rámec pro </a:t>
              </a:r>
              <a:r>
                <a:rPr lang="cs-CZ" altLang="cs-CZ" sz="2400" dirty="0">
                  <a:cs typeface="Arial" pitchFamily="34" charset="0"/>
                </a:rPr>
                <a:t>popis sil v mikrosvětě.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64" name="Text Box 9"/>
            <p:cNvSpPr txBox="1">
              <a:spLocks noChangeArrowheads="1"/>
            </p:cNvSpPr>
            <p:nvPr/>
          </p:nvSpPr>
          <p:spPr bwMode="auto">
            <a:xfrm>
              <a:off x="2751" y="1436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 b="1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" y="3894732"/>
            <a:ext cx="8383588" cy="2414588"/>
            <a:chOff x="204" y="2614"/>
            <a:chExt cx="5281" cy="1521"/>
          </a:xfrm>
        </p:grpSpPr>
        <p:pic>
          <p:nvPicPr>
            <p:cNvPr id="27660" name="Picture 10" descr="sily_ob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40"/>
              <a:ext cx="5281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AutoShape 11"/>
            <p:cNvSpPr>
              <a:spLocks noChangeArrowheads="1"/>
            </p:cNvSpPr>
            <p:nvPr/>
          </p:nvSpPr>
          <p:spPr bwMode="auto">
            <a:xfrm>
              <a:off x="2290" y="2614"/>
              <a:ext cx="154" cy="30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cs typeface="Arial" panose="020B0604020202020204" pitchFamily="34" charset="0"/>
              </a:endParaRPr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4800" y="6140152"/>
            <a:ext cx="85344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Dosah sil je nepřímo úměrný hmotnosti příslušného IVB</a:t>
            </a:r>
          </a:p>
        </p:txBody>
      </p:sp>
    </p:spTree>
    <p:extLst>
      <p:ext uri="{BB962C8B-B14F-4D97-AF65-F5344CB8AC3E}">
        <p14:creationId xmlns:p14="http://schemas.microsoft.com/office/powerpoint/2010/main" val="2288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animBg="1"/>
      <p:bldP spid="819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ly_o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845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598613"/>
            <a:ext cx="3600450" cy="461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Elektromagnetické síly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5400000">
            <a:off x="4133850" y="555625"/>
            <a:ext cx="792163" cy="347663"/>
          </a:xfrm>
          <a:prstGeom prst="leftArrow">
            <a:avLst>
              <a:gd name="adj1" fmla="val 50000"/>
              <a:gd name="adj2" fmla="val 56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cs typeface="Arial" panose="020B06040202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67175" y="1196975"/>
            <a:ext cx="103746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pitchFamily="34" charset="0"/>
              </a:rPr>
              <a:t>Foton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2205038"/>
            <a:ext cx="8455025" cy="2128837"/>
            <a:chOff x="230" y="673"/>
            <a:chExt cx="5326" cy="130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" y="673"/>
              <a:ext cx="5326" cy="1306"/>
              <a:chOff x="230" y="673"/>
              <a:chExt cx="5326" cy="1306"/>
            </a:xfrm>
          </p:grpSpPr>
          <p:pic>
            <p:nvPicPr>
              <p:cNvPr id="29713" name="Picture 5" descr="sily_ob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673"/>
                <a:ext cx="5326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4" name="AutoShape 6"/>
              <p:cNvSpPr>
                <a:spLocks noChangeArrowheads="1"/>
              </p:cNvSpPr>
              <p:nvPr/>
            </p:nvSpPr>
            <p:spPr bwMode="auto">
              <a:xfrm rot="5400000">
                <a:off x="2549" y="1033"/>
                <a:ext cx="486" cy="225"/>
              </a:xfrm>
              <a:prstGeom prst="leftArrow">
                <a:avLst>
                  <a:gd name="adj1" fmla="val 50000"/>
                  <a:gd name="adj2" fmla="val 5696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1954" y="1565"/>
              <a:ext cx="2237" cy="28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chemeClr val="bg1"/>
                  </a:solidFill>
                  <a:cs typeface="Arial" pitchFamily="34" charset="0"/>
                </a:rPr>
                <a:t>osm barevných gluonů</a:t>
              </a: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8313" y="3830638"/>
            <a:ext cx="1525587" cy="461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Silné síly</a:t>
            </a:r>
          </a:p>
        </p:txBody>
      </p:sp>
      <p:pic>
        <p:nvPicPr>
          <p:cNvPr id="16" name="Picture 3" descr="sily_o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365625"/>
            <a:ext cx="8455025" cy="207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AutoShape 6"/>
          <p:cNvSpPr>
            <a:spLocks noChangeArrowheads="1"/>
          </p:cNvSpPr>
          <p:nvPr/>
        </p:nvSpPr>
        <p:spPr bwMode="auto">
          <a:xfrm rot="5400000">
            <a:off x="4068762" y="4941888"/>
            <a:ext cx="792163" cy="357188"/>
          </a:xfrm>
          <a:prstGeom prst="leftArrow">
            <a:avLst>
              <a:gd name="adj1" fmla="val 50000"/>
              <a:gd name="adj2" fmla="val 569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32138" y="5708650"/>
            <a:ext cx="26981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pitchFamily="34" charset="0"/>
              </a:rPr>
              <a:t>bosony W</a:t>
            </a:r>
            <a:r>
              <a:rPr lang="cs-CZ" altLang="cs-CZ" sz="2400" b="1" baseline="30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,W</a:t>
            </a:r>
            <a:r>
              <a:rPr lang="cs-CZ" altLang="cs-CZ" sz="2400" b="1" baseline="30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,Z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95288" y="5919788"/>
            <a:ext cx="2664544" cy="83099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  <a:cs typeface="Arial" pitchFamily="34" charset="0"/>
              </a:rPr>
              <a:t>Slabé, ale velmi důležité  </a:t>
            </a: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síly</a:t>
            </a:r>
          </a:p>
        </p:txBody>
      </p:sp>
    </p:spTree>
    <p:extLst>
      <p:ext uri="{BB962C8B-B14F-4D97-AF65-F5344CB8AC3E}">
        <p14:creationId xmlns:p14="http://schemas.microsoft.com/office/powerpoint/2010/main" val="3612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5" grpId="0" animBg="1"/>
      <p:bldP spid="29709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344487" y="938501"/>
            <a:ext cx="8675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Kolem </a:t>
            </a:r>
            <a:r>
              <a:rPr lang="cs-CZ" alt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pole a </a:t>
            </a:r>
            <a:r>
              <a:rPr lang="cs-CZ" alt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bosonu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a jejich rolí v dnešní teorii mikrosvěta panuje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spousta mýtů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které zakrývají skutečný význam této částice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a příčinu problému, který </a:t>
            </a:r>
            <a:r>
              <a:rPr lang="cs-CZ" altLang="cs-CZ" sz="2800" dirty="0" err="1">
                <a:latin typeface="Arial" pitchFamily="34" charset="0"/>
                <a:cs typeface="Arial" pitchFamily="34" charset="0"/>
              </a:rPr>
              <a:t>Higgsův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boson léčí a jímž je </a:t>
            </a: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357387" y="2980713"/>
            <a:ext cx="8341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nenulová hmotnost nosičů slabých sil.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44487" y="3782200"/>
            <a:ext cx="85629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Nenulová hmotnost těchto nosičů způsobuje, že předpovědi  standardního modelu bez </a:t>
            </a:r>
            <a:r>
              <a:rPr lang="cs-CZ" altLang="cs-CZ" sz="2800" dirty="0" err="1"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bosonu jsou </a:t>
            </a:r>
            <a:r>
              <a:rPr lang="cs-CZ" altLang="cs-CZ" sz="2800" b="1" dirty="0">
                <a:latin typeface="Arial" pitchFamily="34" charset="0"/>
                <a:cs typeface="Arial" pitchFamily="34" charset="0"/>
              </a:rPr>
              <a:t>za určitých okolností nefyzikální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, zhruba řečeno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pravděpodobnosti některých procesů jsou větší než jedna.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44211" y="198569"/>
            <a:ext cx="898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Role </a:t>
            </a:r>
            <a:r>
              <a:rPr lang="cs-CZ" altLang="cs-CZ" sz="28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bosonu ve standardním modelu</a:t>
            </a:r>
            <a:endParaRPr lang="cs-CZ" altLang="cs-CZ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0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20050</TotalTime>
  <Words>3621</Words>
  <Application>Microsoft Office PowerPoint</Application>
  <PresentationFormat>Předvádění na obrazovce (4:3)</PresentationFormat>
  <Paragraphs>581</Paragraphs>
  <Slides>55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Comic Sans MS</vt:lpstr>
      <vt:lpstr>Microsoft Sans Serif</vt:lpstr>
      <vt:lpstr>Times New Roman</vt:lpstr>
      <vt:lpstr>Wingdings</vt:lpstr>
      <vt:lpstr>Výchozí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chyla</dc:creator>
  <cp:lastModifiedBy>chyla@fzu.cz</cp:lastModifiedBy>
  <cp:revision>1153</cp:revision>
  <dcterms:created xsi:type="dcterms:W3CDTF">2004-10-03T21:39:25Z</dcterms:created>
  <dcterms:modified xsi:type="dcterms:W3CDTF">2021-11-07T17:37:36Z</dcterms:modified>
</cp:coreProperties>
</file>