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handoutMasterIdLst>
    <p:handoutMasterId r:id="rId95"/>
  </p:handoutMasterIdLst>
  <p:sldIdLst>
    <p:sldId id="922" r:id="rId2"/>
    <p:sldId id="954" r:id="rId3"/>
    <p:sldId id="930" r:id="rId4"/>
    <p:sldId id="972" r:id="rId5"/>
    <p:sldId id="953" r:id="rId6"/>
    <p:sldId id="1249" r:id="rId7"/>
    <p:sldId id="974" r:id="rId8"/>
    <p:sldId id="976" r:id="rId9"/>
    <p:sldId id="978" r:id="rId10"/>
    <p:sldId id="979" r:id="rId11"/>
    <p:sldId id="1088" r:id="rId12"/>
    <p:sldId id="1089" r:id="rId13"/>
    <p:sldId id="1183" r:id="rId14"/>
    <p:sldId id="1167" r:id="rId15"/>
    <p:sldId id="1170" r:id="rId16"/>
    <p:sldId id="1171" r:id="rId17"/>
    <p:sldId id="1172" r:id="rId18"/>
    <p:sldId id="1173" r:id="rId19"/>
    <p:sldId id="1174" r:id="rId20"/>
    <p:sldId id="1185" r:id="rId21"/>
    <p:sldId id="1182" r:id="rId22"/>
    <p:sldId id="993" r:id="rId23"/>
    <p:sldId id="1258" r:id="rId24"/>
    <p:sldId id="1191" r:id="rId25"/>
    <p:sldId id="1207" r:id="rId26"/>
    <p:sldId id="1248" r:id="rId27"/>
    <p:sldId id="1260" r:id="rId28"/>
    <p:sldId id="1193" r:id="rId29"/>
    <p:sldId id="1196" r:id="rId30"/>
    <p:sldId id="1197" r:id="rId31"/>
    <p:sldId id="1198" r:id="rId32"/>
    <p:sldId id="1200" r:id="rId33"/>
    <p:sldId id="1245" r:id="rId34"/>
    <p:sldId id="1204" r:id="rId35"/>
    <p:sldId id="1205" r:id="rId36"/>
    <p:sldId id="1206" r:id="rId37"/>
    <p:sldId id="1231" r:id="rId38"/>
    <p:sldId id="1213" r:id="rId39"/>
    <p:sldId id="1214" r:id="rId40"/>
    <p:sldId id="1230" r:id="rId41"/>
    <p:sldId id="1223" r:id="rId42"/>
    <p:sldId id="1269" r:id="rId43"/>
    <p:sldId id="1224" r:id="rId44"/>
    <p:sldId id="1276" r:id="rId45"/>
    <p:sldId id="1275" r:id="rId46"/>
    <p:sldId id="1226" r:id="rId47"/>
    <p:sldId id="1237" r:id="rId48"/>
    <p:sldId id="1296" r:id="rId49"/>
    <p:sldId id="1238" r:id="rId50"/>
    <p:sldId id="1232" r:id="rId51"/>
    <p:sldId id="1234" r:id="rId52"/>
    <p:sldId id="1236" r:id="rId53"/>
    <p:sldId id="1271" r:id="rId54"/>
    <p:sldId id="944" r:id="rId55"/>
    <p:sldId id="1061" r:id="rId56"/>
    <p:sldId id="1251" r:id="rId57"/>
    <p:sldId id="1254" r:id="rId58"/>
    <p:sldId id="1255" r:id="rId59"/>
    <p:sldId id="1294" r:id="rId60"/>
    <p:sldId id="1253" r:id="rId61"/>
    <p:sldId id="1062" r:id="rId62"/>
    <p:sldId id="1063" r:id="rId63"/>
    <p:sldId id="1265" r:id="rId64"/>
    <p:sldId id="1065" r:id="rId65"/>
    <p:sldId id="1266" r:id="rId66"/>
    <p:sldId id="1067" r:id="rId67"/>
    <p:sldId id="986" r:id="rId68"/>
    <p:sldId id="1013" r:id="rId69"/>
    <p:sldId id="1267" r:id="rId70"/>
    <p:sldId id="1018" r:id="rId71"/>
    <p:sldId id="1054" r:id="rId72"/>
    <p:sldId id="1131" r:id="rId73"/>
    <p:sldId id="1291" r:id="rId74"/>
    <p:sldId id="1119" r:id="rId75"/>
    <p:sldId id="1268" r:id="rId76"/>
    <p:sldId id="1280" r:id="rId77"/>
    <p:sldId id="1120" r:id="rId78"/>
    <p:sldId id="1283" r:id="rId79"/>
    <p:sldId id="1298" r:id="rId80"/>
    <p:sldId id="1284" r:id="rId81"/>
    <p:sldId id="1285" r:id="rId82"/>
    <p:sldId id="1122" r:id="rId83"/>
    <p:sldId id="1279" r:id="rId84"/>
    <p:sldId id="1281" r:id="rId85"/>
    <p:sldId id="1286" r:id="rId86"/>
    <p:sldId id="1287" r:id="rId87"/>
    <p:sldId id="1282" r:id="rId88"/>
    <p:sldId id="1289" r:id="rId89"/>
    <p:sldId id="1288" r:id="rId90"/>
    <p:sldId id="1290" r:id="rId91"/>
    <p:sldId id="1292" r:id="rId92"/>
    <p:sldId id="1244" r:id="rId93"/>
  </p:sldIdLst>
  <p:sldSz cx="9144000" cy="6858000" type="screen4x3"/>
  <p:notesSz cx="6794500" cy="9906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3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3399FF"/>
    <a:srgbClr val="378A26"/>
    <a:srgbClr val="009900"/>
    <a:srgbClr val="FFCC99"/>
    <a:srgbClr val="CC3300"/>
    <a:srgbClr val="FF3300"/>
    <a:srgbClr val="FFCC00"/>
    <a:srgbClr val="FF33CC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8" autoAdjust="0"/>
    <p:restoredTop sz="99899" autoAdjust="0"/>
  </p:normalViewPr>
  <p:slideViewPr>
    <p:cSldViewPr showGuides="1">
      <p:cViewPr varScale="1">
        <p:scale>
          <a:sx n="66" d="100"/>
          <a:sy n="66" d="100"/>
        </p:scale>
        <p:origin x="1140" y="32"/>
      </p:cViewPr>
      <p:guideLst>
        <p:guide orient="horz" pos="2251"/>
        <p:guide pos="3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10" tIns="47705" rIns="95410" bIns="47705" numCol="1" anchor="t" anchorCtr="0" compatLnSpc="1">
            <a:prstTxWarp prst="textNoShape">
              <a:avLst/>
            </a:prstTxWarp>
          </a:bodyPr>
          <a:lstStyle>
            <a:lvl1pPr defTabSz="954088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10" tIns="47705" rIns="95410" bIns="47705" numCol="1" anchor="t" anchorCtr="0" compatLnSpc="1">
            <a:prstTxWarp prst="textNoShape">
              <a:avLst/>
            </a:prstTxWarp>
          </a:bodyPr>
          <a:lstStyle>
            <a:lvl1pPr algn="r" defTabSz="954088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10" tIns="47705" rIns="95410" bIns="47705" numCol="1" anchor="b" anchorCtr="0" compatLnSpc="1">
            <a:prstTxWarp prst="textNoShape">
              <a:avLst/>
            </a:prstTxWarp>
          </a:bodyPr>
          <a:lstStyle>
            <a:lvl1pPr defTabSz="954088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cs-CZ" altLang="cs-CZ"/>
              <a:t>CERN</a:t>
            </a:r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10" tIns="47705" rIns="95410" bIns="47705" numCol="1" anchor="b" anchorCtr="0" compatLnSpc="1">
            <a:prstTxWarp prst="textNoShape">
              <a:avLst/>
            </a:prstTxWarp>
          </a:bodyPr>
          <a:lstStyle>
            <a:lvl1pPr algn="r" defTabSz="954088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81836B2-02F8-43E9-96EE-20C9F0EB232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10" tIns="47705" rIns="95410" bIns="47705" numCol="1" anchor="t" anchorCtr="0" compatLnSpc="1">
            <a:prstTxWarp prst="textNoShape">
              <a:avLst/>
            </a:prstTxWarp>
          </a:bodyPr>
          <a:lstStyle>
            <a:lvl1pPr defTabSz="954088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10" tIns="47705" rIns="95410" bIns="47705" numCol="1" anchor="t" anchorCtr="0" compatLnSpc="1">
            <a:prstTxWarp prst="textNoShape">
              <a:avLst/>
            </a:prstTxWarp>
          </a:bodyPr>
          <a:lstStyle>
            <a:lvl1pPr algn="r" defTabSz="954088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05350"/>
            <a:ext cx="5432425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10" tIns="47705" rIns="95410" bIns="47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10" tIns="47705" rIns="95410" bIns="47705" numCol="1" anchor="b" anchorCtr="0" compatLnSpc="1">
            <a:prstTxWarp prst="textNoShape">
              <a:avLst/>
            </a:prstTxWarp>
          </a:bodyPr>
          <a:lstStyle>
            <a:lvl1pPr defTabSz="954088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cs-CZ" altLang="cs-CZ"/>
              <a:t>CERN</a:t>
            </a: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10" tIns="47705" rIns="95410" bIns="47705" numCol="1" anchor="b" anchorCtr="0" compatLnSpc="1">
            <a:prstTxWarp prst="textNoShape">
              <a:avLst/>
            </a:prstTxWarp>
          </a:bodyPr>
          <a:lstStyle>
            <a:lvl1pPr algn="r" defTabSz="954088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3945BD-A945-40DA-A6C2-0B9FC42800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DC7FD0-A603-4326-816D-D2712C2D72BD}" type="slidenum">
              <a:rPr lang="cs-CZ" altLang="cs-CZ" sz="1300" smtClean="0"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cs-CZ" altLang="cs-CZ" sz="1300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690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2678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3F9B6-A45D-4ED8-BB02-A9BFCA0B6A4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8520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BE2EE-19D8-40CB-B8A9-DA2B2DB4C96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10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0C98D-7432-4C67-B9AF-030A40EF457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7401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49F20-0947-4E47-828C-CA8D1A00BC2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2689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3DD8E-6574-4666-B1E8-C3FA8C6AA75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0900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98AFD-1810-438A-96AA-CDC14F3382C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484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06915-60E1-456E-811A-E08F745449E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332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F7D9A-DA60-48FC-B18D-B2FC2295680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1742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37B12-C461-43C4-927F-7FB7648AED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26786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C187E-E2E2-48D8-95DB-857A57F29D4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3160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E14C7-0F19-4735-AD99-AF405C56439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35016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+mn-lt"/>
              </a:defRPr>
            </a:lvl1pPr>
          </a:lstStyle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latin typeface="+mn-lt"/>
              </a:defRPr>
            </a:lvl1pPr>
          </a:lstStyle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+mn-lt"/>
              </a:defRPr>
            </a:lvl1pPr>
          </a:lstStyle>
          <a:p>
            <a:pPr>
              <a:defRPr/>
            </a:pPr>
            <a:fld id="{16171C7C-DD80-4D9C-B60D-FD06B9821D3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3.png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png"/><Relationship Id="rId5" Type="http://schemas.openxmlformats.org/officeDocument/2006/relationships/image" Target="../media/image26.wmf"/><Relationship Id="rId4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3.wmf"/><Relationship Id="rId4" Type="http://schemas.openxmlformats.org/officeDocument/2006/relationships/oleObject" Target="../embeddings/oleObject6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4.wmf"/><Relationship Id="rId4" Type="http://schemas.openxmlformats.org/officeDocument/2006/relationships/oleObject" Target="../embeddings/oleObject7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75.w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em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8CFAF3-7A87-436F-9199-A0033D99231E}" type="slidenum">
              <a:rPr lang="cs-CZ" altLang="cs-CZ"/>
              <a:pPr>
                <a:defRPr/>
              </a:pPr>
              <a:t>1</a:t>
            </a:fld>
            <a:endParaRPr lang="cs-CZ" altLang="cs-CZ"/>
          </a:p>
        </p:txBody>
      </p:sp>
      <p:sp>
        <p:nvSpPr>
          <p:cNvPr id="4101" name="TextovéPole 4"/>
          <p:cNvSpPr txBox="1">
            <a:spLocks noChangeArrowheads="1"/>
          </p:cNvSpPr>
          <p:nvPr/>
        </p:nvSpPr>
        <p:spPr bwMode="auto">
          <a:xfrm>
            <a:off x="827584" y="141288"/>
            <a:ext cx="7859216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0033CC"/>
                </a:solidFill>
                <a:latin typeface="+mn-lt"/>
              </a:rPr>
              <a:t>Co přineslo uplynulých 20 </a:t>
            </a:r>
            <a:r>
              <a:rPr lang="cs-CZ" altLang="cs-CZ" sz="3600" b="1" dirty="0" smtClean="0">
                <a:solidFill>
                  <a:srgbClr val="0033CC"/>
                </a:solidFill>
                <a:latin typeface="+mn-lt"/>
              </a:rPr>
              <a:t>let ve </a:t>
            </a:r>
            <a:r>
              <a:rPr lang="cs-CZ" altLang="cs-CZ" sz="3600" b="1" dirty="0">
                <a:solidFill>
                  <a:srgbClr val="0033CC"/>
                </a:solidFill>
                <a:latin typeface="+mn-lt"/>
              </a:rPr>
              <a:t>fyzice částic a kosmologii? </a:t>
            </a:r>
          </a:p>
        </p:txBody>
      </p:sp>
      <p:sp>
        <p:nvSpPr>
          <p:cNvPr id="4102" name="TextovéPole 6"/>
          <p:cNvSpPr txBox="1">
            <a:spLocks noChangeArrowheads="1"/>
          </p:cNvSpPr>
          <p:nvPr/>
        </p:nvSpPr>
        <p:spPr bwMode="auto">
          <a:xfrm>
            <a:off x="827584" y="1935243"/>
            <a:ext cx="7286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Navazuji na svou přednášku na UJEP v roce 2007 </a:t>
            </a:r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2339975" y="1516063"/>
            <a:ext cx="406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Jiří Chýla, Fyzikální ústav AV ČR</a:t>
            </a:r>
          </a:p>
        </p:txBody>
      </p:sp>
      <p:sp>
        <p:nvSpPr>
          <p:cNvPr id="4104" name="TextovéPole 9"/>
          <p:cNvSpPr txBox="1">
            <a:spLocks noChangeArrowheads="1"/>
          </p:cNvSpPr>
          <p:nvPr/>
        </p:nvSpPr>
        <p:spPr bwMode="auto">
          <a:xfrm>
            <a:off x="826219" y="2560715"/>
            <a:ext cx="772519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b="1" dirty="0" smtClean="0">
                <a:latin typeface="+mn-lt"/>
              </a:rPr>
              <a:t>Co víme o zákonitostech mikrosvěta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b="1" dirty="0"/>
              <a:t>Za hranicemi standardního </a:t>
            </a:r>
            <a:r>
              <a:rPr lang="cs-CZ" altLang="cs-CZ" b="1" dirty="0" smtClean="0"/>
              <a:t>modelu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b="1" dirty="0" smtClean="0">
                <a:latin typeface="+mn-lt"/>
              </a:rPr>
              <a:t>Standardní kosmologický model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b="1" dirty="0" smtClean="0">
                <a:solidFill>
                  <a:srgbClr val="378A26"/>
                </a:solidFill>
                <a:latin typeface="+mn-lt"/>
              </a:rPr>
              <a:t>Co zásadního jsme objevili</a:t>
            </a:r>
            <a:endParaRPr lang="cs-CZ" altLang="cs-CZ" b="1" dirty="0">
              <a:solidFill>
                <a:srgbClr val="378A26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b="1" dirty="0" smtClean="0">
                <a:solidFill>
                  <a:srgbClr val="378A26"/>
                </a:solidFill>
                <a:latin typeface="+mn-lt"/>
              </a:rPr>
              <a:t>Čemu </a:t>
            </a:r>
            <a:r>
              <a:rPr lang="cs-CZ" altLang="cs-CZ" b="1" dirty="0">
                <a:solidFill>
                  <a:srgbClr val="378A26"/>
                </a:solidFill>
                <a:latin typeface="+mn-lt"/>
              </a:rPr>
              <a:t>nerozumíme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b="1" dirty="0" smtClean="0">
                <a:solidFill>
                  <a:srgbClr val="378A26"/>
                </a:solidFill>
                <a:latin typeface="+mn-lt"/>
              </a:rPr>
              <a:t>Existují </a:t>
            </a:r>
            <a:r>
              <a:rPr lang="cs-CZ" altLang="cs-CZ" b="1" dirty="0">
                <a:solidFill>
                  <a:srgbClr val="378A26"/>
                </a:solidFill>
                <a:latin typeface="+mn-lt"/>
              </a:rPr>
              <a:t>signály „nové fyziky“?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b="1" dirty="0" smtClean="0">
                <a:solidFill>
                  <a:srgbClr val="378A26"/>
                </a:solidFill>
                <a:latin typeface="+mn-lt"/>
              </a:rPr>
              <a:t>Poznání zrozené ze zoufalství</a:t>
            </a:r>
            <a:endParaRPr lang="cs-CZ" altLang="cs-CZ" b="1" dirty="0">
              <a:solidFill>
                <a:srgbClr val="378A26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410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2048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 dirty="0"/>
          </a:p>
        </p:txBody>
      </p:sp>
      <p:sp>
        <p:nvSpPr>
          <p:cNvPr id="2970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9B8C6B-5AB9-48C3-942D-86B15647F6ED}" type="slidenum">
              <a:rPr lang="cs-CZ" altLang="cs-CZ" sz="14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cs-CZ" altLang="cs-CZ" sz="1400" smtClean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sily_ob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450"/>
            <a:ext cx="845502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95288" y="1598613"/>
            <a:ext cx="3600450" cy="461962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Elektromagnetické síly</a:t>
            </a: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 rot="5400000">
            <a:off x="4133850" y="555625"/>
            <a:ext cx="792163" cy="347663"/>
          </a:xfrm>
          <a:prstGeom prst="leftArrow">
            <a:avLst>
              <a:gd name="adj1" fmla="val 50000"/>
              <a:gd name="adj2" fmla="val 569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>
              <a:cs typeface="Arial" panose="020B0604020202020204" pitchFamily="34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4067175" y="1196975"/>
            <a:ext cx="993775" cy="4572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Foton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95288" y="2205038"/>
            <a:ext cx="8455025" cy="2128837"/>
            <a:chOff x="230" y="673"/>
            <a:chExt cx="5326" cy="1306"/>
          </a:xfrm>
        </p:grpSpPr>
        <p:grpSp>
          <p:nvGrpSpPr>
            <p:cNvPr id="29711" name="Group 4"/>
            <p:cNvGrpSpPr>
              <a:grpSpLocks/>
            </p:cNvGrpSpPr>
            <p:nvPr/>
          </p:nvGrpSpPr>
          <p:grpSpPr bwMode="auto">
            <a:xfrm>
              <a:off x="230" y="673"/>
              <a:ext cx="5326" cy="1306"/>
              <a:chOff x="230" y="673"/>
              <a:chExt cx="5326" cy="1306"/>
            </a:xfrm>
          </p:grpSpPr>
          <p:pic>
            <p:nvPicPr>
              <p:cNvPr id="29713" name="Picture 5" descr="sily_obr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" y="673"/>
                <a:ext cx="5326" cy="13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714" name="AutoShape 6"/>
              <p:cNvSpPr>
                <a:spLocks noChangeArrowheads="1"/>
              </p:cNvSpPr>
              <p:nvPr/>
            </p:nvSpPr>
            <p:spPr bwMode="auto">
              <a:xfrm rot="5400000">
                <a:off x="2549" y="1033"/>
                <a:ext cx="486" cy="225"/>
              </a:xfrm>
              <a:prstGeom prst="leftArrow">
                <a:avLst>
                  <a:gd name="adj1" fmla="val 50000"/>
                  <a:gd name="adj2" fmla="val 5696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4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712" name="Text Box 7"/>
            <p:cNvSpPr txBox="1">
              <a:spLocks noChangeArrowheads="1"/>
            </p:cNvSpPr>
            <p:nvPr/>
          </p:nvSpPr>
          <p:spPr bwMode="auto">
            <a:xfrm>
              <a:off x="1954" y="1565"/>
              <a:ext cx="2112" cy="28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osm barevných gluonů</a:t>
              </a:r>
            </a:p>
          </p:txBody>
        </p:sp>
      </p:grp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68313" y="3830638"/>
            <a:ext cx="1525587" cy="461962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Silné síly</a:t>
            </a:r>
          </a:p>
        </p:txBody>
      </p:sp>
      <p:pic>
        <p:nvPicPr>
          <p:cNvPr id="16" name="Picture 3" descr="sily_ob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4365625"/>
            <a:ext cx="845502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95288" y="5919788"/>
            <a:ext cx="1728787" cy="461962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Slabé síly</a:t>
            </a:r>
          </a:p>
        </p:txBody>
      </p:sp>
      <p:sp>
        <p:nvSpPr>
          <p:cNvPr id="29709" name="AutoShape 6"/>
          <p:cNvSpPr>
            <a:spLocks noChangeArrowheads="1"/>
          </p:cNvSpPr>
          <p:nvPr/>
        </p:nvSpPr>
        <p:spPr bwMode="auto">
          <a:xfrm rot="5400000">
            <a:off x="4068762" y="4941888"/>
            <a:ext cx="792163" cy="357188"/>
          </a:xfrm>
          <a:prstGeom prst="leftArrow">
            <a:avLst>
              <a:gd name="adj1" fmla="val 50000"/>
              <a:gd name="adj2" fmla="val 569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>
              <a:cs typeface="Arial" panose="020B0604020202020204" pitchFamily="34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132138" y="5708650"/>
            <a:ext cx="2651125" cy="4572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bosony W</a:t>
            </a:r>
            <a:r>
              <a:rPr lang="cs-CZ" altLang="cs-CZ" sz="2400" b="1" baseline="30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+</a:t>
            </a:r>
            <a: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,W</a:t>
            </a:r>
            <a:r>
              <a:rPr lang="cs-CZ" altLang="cs-CZ" sz="2400" b="1" baseline="30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-</a:t>
            </a:r>
            <a: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,Z</a:t>
            </a:r>
          </a:p>
        </p:txBody>
      </p:sp>
    </p:spTree>
    <p:extLst>
      <p:ext uri="{BB962C8B-B14F-4D97-AF65-F5344CB8AC3E}">
        <p14:creationId xmlns:p14="http://schemas.microsoft.com/office/powerpoint/2010/main" val="361235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  <p:bldP spid="12292" grpId="0" animBg="1"/>
      <p:bldP spid="12293" grpId="0" animBg="1"/>
      <p:bldP spid="15" grpId="0" animBg="1"/>
      <p:bldP spid="17" grpId="0" animBg="1"/>
      <p:bldP spid="29709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fld id="{0F0294C3-16AF-4DB6-B963-7670696DDB86}" type="slidenum">
              <a:rPr lang="cs-CZ" altLang="cs-CZ" sz="1400">
                <a:latin typeface="Arial" panose="020B0604020202020204" pitchFamily="34" charset="0"/>
              </a:rPr>
              <a:pPr eaLnBrk="1" hangingPunct="1"/>
              <a:t>11</a:t>
            </a:fld>
            <a:endParaRPr lang="cs-CZ" altLang="cs-CZ" sz="1400">
              <a:latin typeface="Arial" panose="020B0604020202020204" pitchFamily="34" charset="0"/>
            </a:endParaRPr>
          </a:p>
        </p:txBody>
      </p:sp>
      <p:sp>
        <p:nvSpPr>
          <p:cNvPr id="6" name="TextovéPole 6"/>
          <p:cNvSpPr txBox="1">
            <a:spLocks noChangeArrowheads="1"/>
          </p:cNvSpPr>
          <p:nvPr/>
        </p:nvSpPr>
        <p:spPr bwMode="auto">
          <a:xfrm>
            <a:off x="344487" y="938501"/>
            <a:ext cx="867568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dirty="0">
                <a:latin typeface="+mn-lt"/>
              </a:rPr>
              <a:t>Kolem </a:t>
            </a:r>
            <a:r>
              <a:rPr lang="cs-CZ" altLang="cs-CZ" sz="2800" b="1" dirty="0" err="1">
                <a:solidFill>
                  <a:srgbClr val="FF0000"/>
                </a:solidFill>
                <a:latin typeface="+mn-lt"/>
              </a:rPr>
              <a:t>Higgsova</a:t>
            </a:r>
            <a:r>
              <a:rPr lang="cs-CZ" altLang="cs-CZ" sz="2800" b="1" dirty="0">
                <a:solidFill>
                  <a:srgbClr val="FF0000"/>
                </a:solidFill>
                <a:latin typeface="+mn-lt"/>
              </a:rPr>
              <a:t> pole a </a:t>
            </a:r>
            <a:r>
              <a:rPr lang="cs-CZ" altLang="cs-CZ" sz="2800" b="1" dirty="0" err="1">
                <a:solidFill>
                  <a:srgbClr val="FF0000"/>
                </a:solidFill>
                <a:latin typeface="+mn-lt"/>
              </a:rPr>
              <a:t>Higgsova</a:t>
            </a:r>
            <a:r>
              <a:rPr lang="cs-CZ" altLang="cs-CZ" sz="2800" b="1" dirty="0">
                <a:solidFill>
                  <a:srgbClr val="FF0000"/>
                </a:solidFill>
                <a:latin typeface="+mn-lt"/>
              </a:rPr>
              <a:t> bosonu </a:t>
            </a:r>
            <a:r>
              <a:rPr lang="cs-CZ" altLang="cs-CZ" sz="2800" dirty="0">
                <a:latin typeface="+mn-lt"/>
              </a:rPr>
              <a:t>a jejich rolí v dnešní teorii mikrosvěta panuje </a:t>
            </a:r>
            <a:r>
              <a:rPr lang="cs-CZ" altLang="cs-CZ" sz="2800" b="1" dirty="0">
                <a:solidFill>
                  <a:srgbClr val="FF0000"/>
                </a:solidFill>
                <a:latin typeface="+mn-lt"/>
              </a:rPr>
              <a:t>spousta mýtů</a:t>
            </a:r>
            <a:r>
              <a:rPr lang="cs-CZ" altLang="cs-CZ" sz="2800" dirty="0">
                <a:latin typeface="+mn-lt"/>
              </a:rPr>
              <a:t>, </a:t>
            </a:r>
            <a:r>
              <a:rPr lang="cs-CZ" altLang="cs-CZ" sz="2800" b="1" dirty="0">
                <a:solidFill>
                  <a:srgbClr val="FF0000"/>
                </a:solidFill>
                <a:latin typeface="+mn-lt"/>
              </a:rPr>
              <a:t>které zakrývají skutečný význam této částice</a:t>
            </a:r>
            <a:r>
              <a:rPr lang="cs-CZ" altLang="cs-CZ" sz="2800" dirty="0">
                <a:latin typeface="+mn-lt"/>
              </a:rPr>
              <a:t> a příčinu problému, který </a:t>
            </a:r>
            <a:r>
              <a:rPr lang="cs-CZ" altLang="cs-CZ" sz="2800" dirty="0" err="1">
                <a:latin typeface="+mn-lt"/>
              </a:rPr>
              <a:t>Higgsův</a:t>
            </a:r>
            <a:r>
              <a:rPr lang="cs-CZ" altLang="cs-CZ" sz="2800" dirty="0">
                <a:latin typeface="+mn-lt"/>
              </a:rPr>
              <a:t> boson léčí a jímž je </a:t>
            </a:r>
          </a:p>
        </p:txBody>
      </p:sp>
      <p:sp>
        <p:nvSpPr>
          <p:cNvPr id="7" name="TextovéPole 5"/>
          <p:cNvSpPr txBox="1">
            <a:spLocks noChangeArrowheads="1"/>
          </p:cNvSpPr>
          <p:nvPr/>
        </p:nvSpPr>
        <p:spPr bwMode="auto">
          <a:xfrm>
            <a:off x="357387" y="2980713"/>
            <a:ext cx="83415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 dirty="0">
                <a:solidFill>
                  <a:srgbClr val="0033CC"/>
                </a:solidFill>
                <a:latin typeface="+mn-lt"/>
              </a:rPr>
              <a:t>nenulová hmotnost nosičů slabých sil.</a:t>
            </a:r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344487" y="3782200"/>
            <a:ext cx="856297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dirty="0">
                <a:latin typeface="+mn-lt"/>
              </a:rPr>
              <a:t>Nenulová hmotnost těchto nosičů způsobuje, že předpovědi  standardního modelu bez </a:t>
            </a:r>
            <a:r>
              <a:rPr lang="cs-CZ" altLang="cs-CZ" sz="2800" dirty="0" err="1">
                <a:latin typeface="+mn-lt"/>
              </a:rPr>
              <a:t>Higgsova</a:t>
            </a:r>
            <a:r>
              <a:rPr lang="cs-CZ" altLang="cs-CZ" sz="2800" dirty="0">
                <a:latin typeface="+mn-lt"/>
              </a:rPr>
              <a:t> bosonu jsou </a:t>
            </a:r>
            <a:r>
              <a:rPr lang="cs-CZ" altLang="cs-CZ" sz="2800" b="1" dirty="0">
                <a:latin typeface="+mn-lt"/>
              </a:rPr>
              <a:t>za určitých okolností nefyzikální</a:t>
            </a:r>
            <a:r>
              <a:rPr lang="cs-CZ" altLang="cs-CZ" sz="2800" dirty="0">
                <a:latin typeface="+mn-lt"/>
              </a:rPr>
              <a:t>, zhruba řečeno </a:t>
            </a:r>
            <a:r>
              <a:rPr lang="cs-CZ" altLang="cs-CZ" sz="2800" b="1" dirty="0">
                <a:solidFill>
                  <a:srgbClr val="FF0000"/>
                </a:solidFill>
                <a:latin typeface="+mn-lt"/>
              </a:rPr>
              <a:t>pravděpodobnosti některých procesů jsou větší než jedna.</a:t>
            </a:r>
            <a:r>
              <a:rPr lang="cs-CZ" altLang="cs-CZ" sz="2800" dirty="0">
                <a:latin typeface="+mn-lt"/>
              </a:rPr>
              <a:t>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344211" y="198569"/>
            <a:ext cx="8984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cs-CZ" altLang="cs-CZ" sz="2800" b="1" dirty="0" smtClean="0">
                <a:solidFill>
                  <a:srgbClr val="0033CC"/>
                </a:solidFill>
                <a:latin typeface="+mn-lt"/>
              </a:rPr>
              <a:t>Role </a:t>
            </a:r>
            <a:r>
              <a:rPr lang="cs-CZ" altLang="cs-CZ" sz="2800" b="1" dirty="0" err="1" smtClean="0">
                <a:solidFill>
                  <a:srgbClr val="0033CC"/>
                </a:solidFill>
                <a:latin typeface="+mn-lt"/>
              </a:rPr>
              <a:t>Higgsova</a:t>
            </a:r>
            <a:r>
              <a:rPr lang="cs-CZ" altLang="cs-CZ" sz="2800" b="1" dirty="0" smtClean="0">
                <a:solidFill>
                  <a:srgbClr val="0033CC"/>
                </a:solidFill>
                <a:latin typeface="+mn-lt"/>
              </a:rPr>
              <a:t> bosonu ve standardním modelu</a:t>
            </a:r>
            <a:endParaRPr lang="cs-CZ" altLang="cs-CZ" sz="2800" b="1" dirty="0">
              <a:solidFill>
                <a:srgbClr val="0033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10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fld id="{C992E36F-943E-4AD8-AF42-F8365DE417D9}" type="slidenum">
              <a:rPr lang="cs-CZ" altLang="cs-CZ" sz="1400">
                <a:latin typeface="Arial" panose="020B0604020202020204" pitchFamily="34" charset="0"/>
              </a:rPr>
              <a:pPr eaLnBrk="1" hangingPunct="1"/>
              <a:t>12</a:t>
            </a:fld>
            <a:endParaRPr lang="cs-CZ" altLang="cs-CZ" sz="1400">
              <a:latin typeface="Arial" panose="020B0604020202020204" pitchFamily="34" charset="0"/>
            </a:endParaRPr>
          </a:p>
        </p:txBody>
      </p:sp>
      <p:pic>
        <p:nvPicPr>
          <p:cNvPr id="5" name="Picture 3" descr="sily_ob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81063"/>
            <a:ext cx="7158038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1258888" y="-26988"/>
            <a:ext cx="57775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en-US" altLang="cs-CZ" sz="2400" b="1" dirty="0" err="1">
                <a:solidFill>
                  <a:srgbClr val="0033CC"/>
                </a:solidFill>
              </a:rPr>
              <a:t>Jak</a:t>
            </a:r>
            <a:r>
              <a:rPr lang="en-US" altLang="cs-CZ" sz="2400" b="1" dirty="0">
                <a:solidFill>
                  <a:srgbClr val="0033CC"/>
                </a:solidFill>
              </a:rPr>
              <a:t> </a:t>
            </a:r>
            <a:r>
              <a:rPr lang="en-US" altLang="cs-CZ" sz="2400" b="1" dirty="0" err="1">
                <a:solidFill>
                  <a:srgbClr val="0033CC"/>
                </a:solidFill>
              </a:rPr>
              <a:t>Hig</a:t>
            </a:r>
            <a:r>
              <a:rPr lang="cs-CZ" altLang="cs-CZ" sz="2400" b="1" dirty="0" err="1">
                <a:solidFill>
                  <a:srgbClr val="0033CC"/>
                </a:solidFill>
              </a:rPr>
              <a:t>gsův</a:t>
            </a:r>
            <a:r>
              <a:rPr lang="cs-CZ" altLang="cs-CZ" sz="2400" b="1" dirty="0">
                <a:solidFill>
                  <a:srgbClr val="0033CC"/>
                </a:solidFill>
              </a:rPr>
              <a:t> boson </a:t>
            </a:r>
            <a:r>
              <a:rPr lang="cs-CZ" altLang="cs-CZ" sz="2400" b="1" dirty="0" smtClean="0">
                <a:solidFill>
                  <a:srgbClr val="0033CC"/>
                </a:solidFill>
              </a:rPr>
              <a:t>léčí </a:t>
            </a:r>
            <a:r>
              <a:rPr lang="cs-CZ" altLang="cs-CZ" sz="2400" b="1" dirty="0">
                <a:solidFill>
                  <a:srgbClr val="0033CC"/>
                </a:solidFill>
              </a:rPr>
              <a:t>standardní model</a:t>
            </a:r>
          </a:p>
        </p:txBody>
      </p:sp>
      <p:pic>
        <p:nvPicPr>
          <p:cNvPr id="9" name="Picture 3" descr="sily_ob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959100"/>
            <a:ext cx="72009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>
            <a:spLocks noChangeArrowheads="1"/>
          </p:cNvSpPr>
          <p:nvPr/>
        </p:nvSpPr>
        <p:spPr bwMode="auto">
          <a:xfrm>
            <a:off x="1403350" y="818480"/>
            <a:ext cx="663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/>
              <a:t>W</a:t>
            </a:r>
            <a:r>
              <a:rPr lang="cs-CZ" altLang="cs-CZ" sz="2800" b="1" baseline="30000" dirty="0"/>
              <a:t>+</a:t>
            </a:r>
            <a:endParaRPr lang="en-US" altLang="cs-CZ" sz="2800" b="1" dirty="0"/>
          </a:p>
        </p:txBody>
      </p:sp>
      <p:sp>
        <p:nvSpPr>
          <p:cNvPr id="11" name="TextovéPole 10"/>
          <p:cNvSpPr txBox="1">
            <a:spLocks noChangeArrowheads="1"/>
          </p:cNvSpPr>
          <p:nvPr/>
        </p:nvSpPr>
        <p:spPr bwMode="auto">
          <a:xfrm>
            <a:off x="5435600" y="818480"/>
            <a:ext cx="6651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/>
              <a:t>W</a:t>
            </a:r>
            <a:r>
              <a:rPr lang="cs-CZ" altLang="cs-CZ" sz="2800" b="1" baseline="30000" dirty="0"/>
              <a:t>+</a:t>
            </a:r>
            <a:endParaRPr lang="en-US" altLang="cs-CZ" sz="2800" b="1" dirty="0"/>
          </a:p>
        </p:txBody>
      </p:sp>
      <p:sp>
        <p:nvSpPr>
          <p:cNvPr id="12" name="TextovéPole 11"/>
          <p:cNvSpPr txBox="1">
            <a:spLocks noChangeArrowheads="1"/>
          </p:cNvSpPr>
          <p:nvPr/>
        </p:nvSpPr>
        <p:spPr bwMode="auto">
          <a:xfrm>
            <a:off x="1476375" y="2905125"/>
            <a:ext cx="663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/>
              <a:t>W</a:t>
            </a:r>
            <a:r>
              <a:rPr lang="cs-CZ" altLang="cs-CZ" sz="2800" b="1" baseline="30000" dirty="0"/>
              <a:t>+</a:t>
            </a:r>
            <a:endParaRPr lang="en-US" altLang="cs-CZ" sz="2800" b="1" dirty="0"/>
          </a:p>
        </p:txBody>
      </p:sp>
      <p:sp>
        <p:nvSpPr>
          <p:cNvPr id="13" name="TextovéPole 12"/>
          <p:cNvSpPr txBox="1">
            <a:spLocks noChangeArrowheads="1"/>
          </p:cNvSpPr>
          <p:nvPr/>
        </p:nvSpPr>
        <p:spPr bwMode="auto">
          <a:xfrm>
            <a:off x="5364163" y="2906712"/>
            <a:ext cx="663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/>
              <a:t>W</a:t>
            </a:r>
            <a:r>
              <a:rPr lang="cs-CZ" altLang="cs-CZ" sz="2800" b="1" baseline="30000" dirty="0"/>
              <a:t>+</a:t>
            </a:r>
            <a:endParaRPr lang="en-US" altLang="cs-CZ" sz="2800" b="1" dirty="0"/>
          </a:p>
        </p:txBody>
      </p:sp>
      <p:graphicFrame>
        <p:nvGraphicFramePr>
          <p:cNvPr id="15" name="Object 2"/>
          <p:cNvGraphicFramePr>
            <a:graphicFrameLocks noChangeAspect="1"/>
          </p:cNvGraphicFramePr>
          <p:nvPr/>
        </p:nvGraphicFramePr>
        <p:xfrm>
          <a:off x="3779838" y="919163"/>
          <a:ext cx="43497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996" name="Rovnice" r:id="rId4" imgW="126780" imgH="164814" progId="">
                  <p:embed/>
                </p:oleObj>
              </mc:Choice>
              <mc:Fallback>
                <p:oleObj name="Rovnice" r:id="rId4" imgW="126780" imgH="164814" progId="">
                  <p:embed/>
                  <p:pic>
                    <p:nvPicPr>
                      <p:cNvPr id="0" name="Picture 2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919163"/>
                        <a:ext cx="434975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ovéPole 15"/>
          <p:cNvSpPr txBox="1">
            <a:spLocks noChangeArrowheads="1"/>
          </p:cNvSpPr>
          <p:nvPr/>
        </p:nvSpPr>
        <p:spPr bwMode="auto">
          <a:xfrm>
            <a:off x="3708400" y="2916238"/>
            <a:ext cx="434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/>
              <a:t>Z</a:t>
            </a:r>
            <a:endParaRPr lang="en-US" altLang="cs-CZ" sz="3200" b="1"/>
          </a:p>
        </p:txBody>
      </p:sp>
      <p:sp>
        <p:nvSpPr>
          <p:cNvPr id="18" name="Pravá složená závorka 17"/>
          <p:cNvSpPr/>
          <p:nvPr/>
        </p:nvSpPr>
        <p:spPr>
          <a:xfrm>
            <a:off x="7164388" y="981075"/>
            <a:ext cx="504825" cy="3671888"/>
          </a:xfrm>
          <a:prstGeom prst="rightBrace">
            <a:avLst>
              <a:gd name="adj1" fmla="val 176383"/>
              <a:gd name="adj2" fmla="val 49471"/>
            </a:avLst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495800" y="3365500"/>
          <a:ext cx="1524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997" name="Rovnice" r:id="rId6" imgW="152202" imgH="126835" progId="">
                  <p:embed/>
                </p:oleObj>
              </mc:Choice>
              <mc:Fallback>
                <p:oleObj name="Rovnice" r:id="rId6" imgW="152202" imgH="126835" progId="">
                  <p:embed/>
                  <p:pic>
                    <p:nvPicPr>
                      <p:cNvPr id="0" name="Picture 2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365500"/>
                        <a:ext cx="152400" cy="127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3" descr="sily_ob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046663"/>
            <a:ext cx="7200900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ovéPole 24"/>
          <p:cNvSpPr txBox="1">
            <a:spLocks noChangeArrowheads="1"/>
          </p:cNvSpPr>
          <p:nvPr/>
        </p:nvSpPr>
        <p:spPr bwMode="auto">
          <a:xfrm>
            <a:off x="3419475" y="2484438"/>
            <a:ext cx="425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/>
              <a:t>+</a:t>
            </a:r>
            <a:endParaRPr lang="en-US" altLang="cs-CZ" sz="3200" b="1"/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1316038" y="5013176"/>
            <a:ext cx="663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/>
              <a:t>W</a:t>
            </a:r>
            <a:r>
              <a:rPr lang="cs-CZ" altLang="cs-CZ" sz="2800" b="1" baseline="30000" dirty="0"/>
              <a:t>+</a:t>
            </a:r>
            <a:endParaRPr lang="en-US" altLang="cs-CZ" sz="2800" b="1" dirty="0"/>
          </a:p>
        </p:txBody>
      </p:sp>
      <p:sp>
        <p:nvSpPr>
          <p:cNvPr id="28" name="TextovéPole 27"/>
          <p:cNvSpPr txBox="1">
            <a:spLocks noChangeArrowheads="1"/>
          </p:cNvSpPr>
          <p:nvPr/>
        </p:nvSpPr>
        <p:spPr bwMode="auto">
          <a:xfrm>
            <a:off x="5364163" y="4994944"/>
            <a:ext cx="663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/>
              <a:t>W</a:t>
            </a:r>
            <a:r>
              <a:rPr lang="cs-CZ" altLang="cs-CZ" sz="2800" b="1" baseline="30000" dirty="0"/>
              <a:t>+</a:t>
            </a:r>
            <a:endParaRPr lang="en-US" altLang="cs-CZ" sz="2800" b="1" dirty="0"/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>
            <a:off x="3695700" y="4992688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/>
              <a:t>H</a:t>
            </a:r>
            <a:endParaRPr lang="en-US" altLang="cs-CZ" sz="2800" b="1"/>
          </a:p>
        </p:txBody>
      </p:sp>
      <p:sp>
        <p:nvSpPr>
          <p:cNvPr id="30" name="Pravá složená závorka 29"/>
          <p:cNvSpPr/>
          <p:nvPr/>
        </p:nvSpPr>
        <p:spPr>
          <a:xfrm>
            <a:off x="7235825" y="1125538"/>
            <a:ext cx="504825" cy="5616575"/>
          </a:xfrm>
          <a:prstGeom prst="rightBrace">
            <a:avLst>
              <a:gd name="adj1" fmla="val 176383"/>
              <a:gd name="adj2" fmla="val 49471"/>
            </a:avLst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7885113" y="3513138"/>
            <a:ext cx="925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4000" b="1"/>
              <a:t>OK</a:t>
            </a:r>
            <a:endParaRPr lang="en-US" altLang="cs-CZ" sz="4000" b="1"/>
          </a:p>
        </p:txBody>
      </p:sp>
      <p:sp>
        <p:nvSpPr>
          <p:cNvPr id="32" name="TextovéPole 31"/>
          <p:cNvSpPr txBox="1">
            <a:spLocks noChangeArrowheads="1"/>
          </p:cNvSpPr>
          <p:nvPr/>
        </p:nvSpPr>
        <p:spPr bwMode="auto">
          <a:xfrm>
            <a:off x="3427413" y="4572000"/>
            <a:ext cx="4238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/>
              <a:t>+</a:t>
            </a:r>
            <a:endParaRPr lang="en-US" altLang="cs-CZ" sz="3200" b="1"/>
          </a:p>
        </p:txBody>
      </p:sp>
      <p:sp>
        <p:nvSpPr>
          <p:cNvPr id="33" name="TextovéPole 32"/>
          <p:cNvSpPr txBox="1">
            <a:spLocks noChangeArrowheads="1"/>
          </p:cNvSpPr>
          <p:nvPr/>
        </p:nvSpPr>
        <p:spPr bwMode="auto">
          <a:xfrm>
            <a:off x="7681913" y="2435225"/>
            <a:ext cx="1427162" cy="706438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chemeClr val="bg1"/>
                </a:solidFill>
              </a:rPr>
              <a:t>Nefyzikální</a:t>
            </a:r>
          </a:p>
          <a:p>
            <a:pPr eaLnBrk="1" hangingPunct="1"/>
            <a:r>
              <a:rPr lang="cs-CZ" altLang="cs-CZ" b="1">
                <a:solidFill>
                  <a:schemeClr val="bg1"/>
                </a:solidFill>
              </a:rPr>
              <a:t>předpověd</a:t>
            </a:r>
          </a:p>
        </p:txBody>
      </p:sp>
      <p:sp>
        <p:nvSpPr>
          <p:cNvPr id="26" name="TextovéPole 25"/>
          <p:cNvSpPr txBox="1">
            <a:spLocks noChangeArrowheads="1"/>
          </p:cNvSpPr>
          <p:nvPr/>
        </p:nvSpPr>
        <p:spPr bwMode="auto">
          <a:xfrm>
            <a:off x="295275" y="404813"/>
            <a:ext cx="8308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Rozptyl dvou nabitých nosičů slabých sil: loďkami jsou sami nosiče W</a:t>
            </a:r>
            <a:r>
              <a:rPr lang="cs-CZ" altLang="cs-CZ" baseline="30000"/>
              <a:t>+</a:t>
            </a:r>
            <a:r>
              <a:rPr lang="cs-CZ" altLang="cs-CZ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0533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6" grpId="0"/>
      <p:bldP spid="18" grpId="0" animBg="1"/>
      <p:bldP spid="18" grpId="1" animBg="1"/>
      <p:bldP spid="25" grpId="0"/>
      <p:bldP spid="27" grpId="0"/>
      <p:bldP spid="28" grpId="0"/>
      <p:bldP spid="29" grpId="0"/>
      <p:bldP spid="30" grpId="0" animBg="1"/>
      <p:bldP spid="31" grpId="0"/>
      <p:bldP spid="32" grpId="0"/>
      <p:bldP spid="33" grpId="0" animBg="1"/>
      <p:bldP spid="33" grpId="1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13</a:t>
            </a:fld>
            <a:endParaRPr lang="cs-CZ" alt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1" y="2399318"/>
            <a:ext cx="9052560" cy="441405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79512" y="1556792"/>
            <a:ext cx="807164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+mn-lt"/>
              </a:rPr>
              <a:t>Nobelovy ceny od roku 1957 do roku 2012 související se Standardním modelem.</a:t>
            </a:r>
            <a:endParaRPr lang="cs-CZ" sz="2400" dirty="0">
              <a:latin typeface="+mn-lt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79512" y="-24397"/>
            <a:ext cx="8731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latin typeface="+mn-lt"/>
              </a:rPr>
              <a:t>Standardní model byl budován od počátku 50. let 20. století a jeho základní rámec dokončen v roce 1974 formulací </a:t>
            </a:r>
            <a:r>
              <a:rPr lang="cs-CZ" sz="2400" b="1" dirty="0" smtClean="0">
                <a:solidFill>
                  <a:srgbClr val="FF0000"/>
                </a:solidFill>
                <a:latin typeface="+mn-lt"/>
              </a:rPr>
              <a:t>kvantové chromodynamiky</a:t>
            </a:r>
            <a:r>
              <a:rPr lang="cs-CZ" sz="2400" dirty="0" smtClean="0">
                <a:latin typeface="+mn-lt"/>
              </a:rPr>
              <a:t>. </a:t>
            </a:r>
            <a:r>
              <a:rPr lang="cs-CZ" sz="2400" b="1" dirty="0" smtClean="0">
                <a:latin typeface="+mn-lt"/>
              </a:rPr>
              <a:t>Všechny částice až na </a:t>
            </a:r>
            <a:r>
              <a:rPr lang="cs-CZ" sz="2400" b="1" dirty="0" err="1" smtClean="0">
                <a:latin typeface="+mn-lt"/>
              </a:rPr>
              <a:t>Higgsův</a:t>
            </a:r>
            <a:r>
              <a:rPr lang="cs-CZ" sz="2400" b="1" dirty="0" smtClean="0">
                <a:latin typeface="+mn-lt"/>
              </a:rPr>
              <a:t> boson byly objeveny do roku 2002. </a:t>
            </a:r>
            <a:endParaRPr lang="cs-CZ" sz="2400" b="1" dirty="0">
              <a:latin typeface="+mn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267744" y="5085299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latin typeface="+mn-lt"/>
              </a:rPr>
              <a:t>?</a:t>
            </a:r>
            <a:endParaRPr lang="cs-CZ" sz="4400" b="1" dirty="0">
              <a:latin typeface="+mn-lt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004048" y="3955703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latin typeface="+mn-lt"/>
              </a:rPr>
              <a:t>?</a:t>
            </a:r>
            <a:endParaRPr lang="cs-CZ" sz="4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932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A0629-D7AA-41C6-ADD7-91E6AA2EA775}" type="slidenum">
              <a:rPr lang="cs-CZ" altLang="cs-CZ" smtClean="0"/>
              <a:pPr>
                <a:defRPr/>
              </a:pPr>
              <a:t>14</a:t>
            </a:fld>
            <a:endParaRPr lang="cs-CZ" altLang="cs-CZ"/>
          </a:p>
        </p:txBody>
      </p:sp>
      <p:pic>
        <p:nvPicPr>
          <p:cNvPr id="23557" name="Obrázek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04813"/>
            <a:ext cx="67691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44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fld id="{2AA0D05A-C2A1-4D35-9611-F0DDCADED191}" type="slidenum">
              <a:rPr lang="cs-CZ" altLang="cs-CZ" sz="1400">
                <a:latin typeface="Arial" panose="020B0604020202020204" pitchFamily="34" charset="0"/>
              </a:rPr>
              <a:pPr eaLnBrk="1" hangingPunct="1"/>
              <a:t>15</a:t>
            </a:fld>
            <a:endParaRPr lang="cs-CZ" altLang="cs-CZ" sz="1400">
              <a:latin typeface="Arial" panose="020B0604020202020204" pitchFamily="34" charset="0"/>
            </a:endParaRPr>
          </a:p>
        </p:txBody>
      </p: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457200" y="254695"/>
            <a:ext cx="78694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+mn-lt"/>
              </a:rPr>
              <a:t>Standardní model obsahuje cca 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25 volných parametrů</a:t>
            </a:r>
            <a:r>
              <a:rPr lang="cs-CZ" altLang="cs-CZ" sz="2400" dirty="0">
                <a:latin typeface="+mn-lt"/>
              </a:rPr>
              <a:t>: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hmotnosti </a:t>
            </a:r>
            <a:r>
              <a:rPr lang="cs-CZ" altLang="cs-CZ" sz="2400" dirty="0">
                <a:latin typeface="+mn-lt"/>
              </a:rPr>
              <a:t>kvarků, leptonů a nosičů sil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cs-CZ" altLang="cs-CZ" sz="2400" dirty="0">
                <a:latin typeface="+mn-lt"/>
              </a:rPr>
              <a:t> jejich </a:t>
            </a:r>
            <a:r>
              <a:rPr lang="cs-CZ" altLang="cs-CZ" sz="2400" dirty="0" smtClean="0">
                <a:latin typeface="+mn-lt"/>
              </a:rPr>
              <a:t>elektrické, slabé a silné </a:t>
            </a:r>
            <a:r>
              <a:rPr lang="cs-CZ" altLang="cs-CZ" sz="2400" b="1" dirty="0">
                <a:solidFill>
                  <a:srgbClr val="0033CC"/>
                </a:solidFill>
              </a:rPr>
              <a:t>„náboje“ </a:t>
            </a:r>
            <a:endParaRPr lang="cs-CZ" altLang="cs-CZ" sz="2400" dirty="0">
              <a:latin typeface="+mn-lt"/>
            </a:endParaRPr>
          </a:p>
          <a:p>
            <a:pPr eaLnBrk="1" hangingPunct="1">
              <a:buFontTx/>
              <a:buBlip>
                <a:blip r:embed="rId2"/>
              </a:buBlip>
            </a:pP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další</a:t>
            </a:r>
            <a:r>
              <a:rPr lang="cs-CZ" altLang="cs-CZ" sz="2400" dirty="0">
                <a:latin typeface="+mn-lt"/>
              </a:rPr>
              <a:t> parametry </a:t>
            </a:r>
            <a:endParaRPr lang="en-US" altLang="cs-CZ" sz="2400" dirty="0">
              <a:latin typeface="+mn-lt"/>
            </a:endParaRP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382615" y="3549920"/>
            <a:ext cx="854817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dirty="0" smtClean="0">
                <a:latin typeface="+mn-lt"/>
              </a:rPr>
              <a:t>Tyto </a:t>
            </a:r>
            <a:r>
              <a:rPr lang="cs-CZ" altLang="cs-CZ" sz="2400" dirty="0">
                <a:latin typeface="+mn-lt"/>
              </a:rPr>
              <a:t>skutečnost </a:t>
            </a:r>
            <a:r>
              <a:rPr lang="cs-CZ" altLang="cs-CZ" sz="2400" dirty="0" smtClean="0">
                <a:latin typeface="+mn-lt"/>
              </a:rPr>
              <a:t>podle většiny fyziků ukazují, že </a:t>
            </a:r>
            <a:r>
              <a:rPr lang="cs-CZ" altLang="cs-CZ" sz="2400" b="1" dirty="0" smtClean="0">
                <a:solidFill>
                  <a:srgbClr val="FF0000"/>
                </a:solidFill>
                <a:latin typeface="+mn-lt"/>
              </a:rPr>
              <a:t>standardní</a:t>
            </a:r>
          </a:p>
          <a:p>
            <a:pPr eaLnBrk="1" hangingPunct="1"/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m</a:t>
            </a:r>
            <a:r>
              <a:rPr lang="cs-CZ" altLang="cs-CZ" sz="2400" b="1" dirty="0" smtClean="0">
                <a:solidFill>
                  <a:srgbClr val="FF0000"/>
                </a:solidFill>
                <a:latin typeface="+mn-lt"/>
              </a:rPr>
              <a:t>odel neposkytuje úplný popis přírody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smtClean="0">
                <a:latin typeface="+mn-lt"/>
              </a:rPr>
              <a:t>a jeho nedostatky</a:t>
            </a:r>
            <a:endParaRPr lang="cs-CZ" altLang="cs-CZ" sz="2400" dirty="0">
              <a:latin typeface="+mn-lt"/>
            </a:endParaRPr>
          </a:p>
          <a:p>
            <a:pPr eaLnBrk="1" hangingPunct="1"/>
            <a:r>
              <a:rPr lang="cs-CZ" altLang="cs-CZ" sz="2400" dirty="0" smtClean="0">
                <a:latin typeface="+mn-lt"/>
              </a:rPr>
              <a:t>by měly </a:t>
            </a:r>
            <a:r>
              <a:rPr lang="cs-CZ" altLang="cs-CZ" sz="2400" dirty="0">
                <a:latin typeface="+mn-lt"/>
              </a:rPr>
              <a:t>být </a:t>
            </a:r>
            <a:r>
              <a:rPr lang="cs-CZ" altLang="cs-CZ" sz="2400" dirty="0" smtClean="0">
                <a:latin typeface="+mn-lt"/>
              </a:rPr>
              <a:t>odstraněny </a:t>
            </a:r>
            <a:r>
              <a:rPr lang="cs-CZ" altLang="cs-CZ" sz="2400" dirty="0">
                <a:latin typeface="+mn-lt"/>
              </a:rPr>
              <a:t>v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„teorii všeho</a:t>
            </a:r>
            <a:r>
              <a:rPr lang="cs-CZ" altLang="cs-CZ" sz="2400" b="1" dirty="0" smtClean="0">
                <a:solidFill>
                  <a:srgbClr val="0033CC"/>
                </a:solidFill>
                <a:latin typeface="+mn-lt"/>
              </a:rPr>
              <a:t>“, </a:t>
            </a:r>
            <a:r>
              <a:rPr lang="cs-CZ" altLang="cs-CZ" sz="2400" dirty="0" smtClean="0">
                <a:latin typeface="+mn-lt"/>
              </a:rPr>
              <a:t>v </a:t>
            </a:r>
            <a:r>
              <a:rPr lang="cs-CZ" altLang="cs-CZ" sz="2400" dirty="0">
                <a:latin typeface="+mn-lt"/>
              </a:rPr>
              <a:t>níž by hodnoty </a:t>
            </a:r>
            <a:endParaRPr lang="cs-CZ" altLang="cs-CZ" sz="2400" dirty="0" smtClean="0">
              <a:latin typeface="+mn-lt"/>
            </a:endParaRPr>
          </a:p>
          <a:p>
            <a:pPr eaLnBrk="1" hangingPunct="1"/>
            <a:r>
              <a:rPr lang="cs-CZ" altLang="cs-CZ" sz="2400" dirty="0">
                <a:latin typeface="+mn-lt"/>
              </a:rPr>
              <a:t>v</a:t>
            </a:r>
            <a:r>
              <a:rPr lang="cs-CZ" altLang="cs-CZ" sz="2400" dirty="0" smtClean="0">
                <a:latin typeface="+mn-lt"/>
              </a:rPr>
              <a:t>šech volných </a:t>
            </a:r>
            <a:r>
              <a:rPr lang="cs-CZ" altLang="cs-CZ" sz="2400" dirty="0">
                <a:latin typeface="+mn-lt"/>
              </a:rPr>
              <a:t>parametrů byly </a:t>
            </a:r>
            <a:r>
              <a:rPr lang="cs-CZ" altLang="cs-CZ" sz="2400" dirty="0" smtClean="0">
                <a:latin typeface="+mn-lt"/>
              </a:rPr>
              <a:t>spočitatelné.</a:t>
            </a:r>
            <a:endParaRPr lang="en-US" altLang="cs-CZ" sz="2400" dirty="0">
              <a:latin typeface="+mn-lt"/>
            </a:endParaRPr>
          </a:p>
        </p:txBody>
      </p:sp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431454" y="5205349"/>
            <a:ext cx="8468985" cy="954107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+mn-lt"/>
              </a:rPr>
              <a:t>Je to realistické očekávání, lze hodnoty </a:t>
            </a:r>
            <a:r>
              <a:rPr lang="cs-CZ" altLang="cs-CZ" sz="2400" dirty="0" smtClean="0">
                <a:latin typeface="+mn-lt"/>
              </a:rPr>
              <a:t>volných parametrů</a:t>
            </a:r>
          </a:p>
          <a:p>
            <a:pPr eaLnBrk="1" hangingPunct="1"/>
            <a:r>
              <a:rPr lang="cs-CZ" altLang="cs-CZ" sz="2400" dirty="0" smtClean="0">
                <a:latin typeface="+mn-lt"/>
              </a:rPr>
              <a:t>Standardního modelu i jeho rozšíření spočítat</a:t>
            </a:r>
            <a:r>
              <a:rPr lang="cs-CZ" altLang="cs-CZ" sz="2400" dirty="0">
                <a:latin typeface="+mn-lt"/>
              </a:rPr>
              <a:t>?</a:t>
            </a:r>
          </a:p>
          <a:p>
            <a:pPr eaLnBrk="1" hangingPunct="1"/>
            <a:endParaRPr lang="cs-CZ" altLang="cs-CZ" sz="8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1454" y="1906850"/>
            <a:ext cx="865853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+mn-lt"/>
              </a:rPr>
              <a:t>Elektromagnetické, slabé a silné síly v něm mírumilovně</a:t>
            </a:r>
          </a:p>
          <a:p>
            <a:r>
              <a:rPr lang="cs-CZ" sz="2400" dirty="0" smtClean="0">
                <a:latin typeface="+mn-lt"/>
              </a:rPr>
              <a:t>koexistují, </a:t>
            </a:r>
            <a:r>
              <a:rPr lang="cs-CZ" sz="2400" b="1" dirty="0" smtClean="0">
                <a:solidFill>
                  <a:srgbClr val="FF0000"/>
                </a:solidFill>
                <a:latin typeface="+mn-lt"/>
              </a:rPr>
              <a:t>ale nejsou v pravé smyslu „sjednoceny“.</a:t>
            </a:r>
          </a:p>
          <a:p>
            <a:endParaRPr lang="cs-CZ" sz="800" dirty="0">
              <a:latin typeface="+mn-lt"/>
            </a:endParaRPr>
          </a:p>
          <a:p>
            <a:r>
              <a:rPr lang="cs-CZ" sz="2400" b="1" dirty="0" smtClean="0">
                <a:solidFill>
                  <a:srgbClr val="FF0000"/>
                </a:solidFill>
                <a:latin typeface="+mn-lt"/>
              </a:rPr>
              <a:t>Nezahrnuje gravitaci </a:t>
            </a:r>
            <a:r>
              <a:rPr lang="cs-CZ" sz="2400" dirty="0" smtClean="0">
                <a:latin typeface="+mn-lt"/>
              </a:rPr>
              <a:t>a není v něm žádná částice, která by mohla být kandidátem na </a:t>
            </a:r>
            <a:r>
              <a:rPr lang="cs-CZ" sz="2400" b="1" dirty="0" smtClean="0">
                <a:solidFill>
                  <a:srgbClr val="FF0000"/>
                </a:solidFill>
                <a:latin typeface="+mn-lt"/>
              </a:rPr>
              <a:t>podstatu temné hmoty.</a:t>
            </a:r>
            <a:endParaRPr lang="cs-CZ" sz="2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425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57347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57348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F4D3CF4-AC3C-480C-BFCF-1B0F09A28C83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16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23528" y="2074244"/>
            <a:ext cx="8713788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Blip>
                <a:blip r:embed="rId2"/>
              </a:buBlip>
            </a:pPr>
            <a:r>
              <a:rPr lang="cs-CZ" altLang="cs-CZ" sz="2800" b="1" dirty="0">
                <a:solidFill>
                  <a:srgbClr val="0033CC"/>
                </a:solidFill>
              </a:rPr>
              <a:t> </a:t>
            </a:r>
            <a:r>
              <a:rPr lang="cs-CZ" altLang="cs-CZ" sz="2800" b="1" dirty="0"/>
              <a:t>Kvarky a leptony </a:t>
            </a:r>
            <a:r>
              <a:rPr lang="cs-CZ" altLang="cs-CZ" sz="2800" b="1" dirty="0">
                <a:solidFill>
                  <a:srgbClr val="FF0000"/>
                </a:solidFill>
              </a:rPr>
              <a:t>nejsou základní cihly </a:t>
            </a:r>
            <a:r>
              <a:rPr lang="cs-CZ" altLang="cs-CZ" sz="2800" b="1" dirty="0"/>
              <a:t>hmoty</a:t>
            </a:r>
            <a:endParaRPr lang="cs-CZ" altLang="cs-CZ" sz="2800" dirty="0"/>
          </a:p>
          <a:p>
            <a:pPr eaLnBrk="1" hangingPunct="1">
              <a:buFontTx/>
              <a:buBlip>
                <a:blip r:embed="rId2"/>
              </a:buBlip>
            </a:pPr>
            <a:r>
              <a:rPr lang="cs-CZ" altLang="cs-CZ" sz="2800" b="1" dirty="0"/>
              <a:t> Kvarky a leptony </a:t>
            </a:r>
            <a:r>
              <a:rPr lang="cs-CZ" altLang="cs-CZ" sz="2800" b="1" dirty="0">
                <a:solidFill>
                  <a:srgbClr val="FF0000"/>
                </a:solidFill>
              </a:rPr>
              <a:t>nejsou zásadně odlišné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cs-CZ" altLang="cs-CZ" sz="2800" b="1" dirty="0"/>
              <a:t> Ke každé částici </a:t>
            </a:r>
            <a:r>
              <a:rPr lang="cs-CZ" altLang="cs-CZ" sz="2800" b="1" dirty="0" err="1"/>
              <a:t>standarního</a:t>
            </a:r>
            <a:r>
              <a:rPr lang="cs-CZ" altLang="cs-CZ" sz="2800" b="1" dirty="0"/>
              <a:t> modelu </a:t>
            </a:r>
            <a:r>
              <a:rPr lang="cs-CZ" altLang="cs-CZ" sz="2800" b="1" dirty="0">
                <a:solidFill>
                  <a:srgbClr val="FF0000"/>
                </a:solidFill>
              </a:rPr>
              <a:t>existuje </a:t>
            </a:r>
          </a:p>
          <a:p>
            <a:pPr eaLnBrk="1" hangingPunct="1"/>
            <a:r>
              <a:rPr lang="cs-CZ" altLang="cs-CZ" sz="2800" b="1" dirty="0">
                <a:solidFill>
                  <a:srgbClr val="FF0000"/>
                </a:solidFill>
              </a:rPr>
              <a:t>    </a:t>
            </a:r>
            <a:r>
              <a:rPr lang="cs-CZ" altLang="cs-CZ" sz="2800" b="1" dirty="0" smtClean="0">
                <a:solidFill>
                  <a:srgbClr val="FF0000"/>
                </a:solidFill>
              </a:rPr>
              <a:t>partner</a:t>
            </a:r>
            <a:r>
              <a:rPr lang="cs-CZ" altLang="cs-CZ" sz="2800" dirty="0" smtClean="0">
                <a:solidFill>
                  <a:srgbClr val="FF0000"/>
                </a:solidFill>
              </a:rPr>
              <a:t> </a:t>
            </a:r>
            <a:r>
              <a:rPr lang="cs-CZ" altLang="cs-CZ" sz="2800" b="1" dirty="0" smtClean="0">
                <a:solidFill>
                  <a:srgbClr val="FF0000"/>
                </a:solidFill>
              </a:rPr>
              <a:t>se spinem o ½ menším </a:t>
            </a:r>
            <a:endParaRPr lang="cs-CZ" altLang="cs-CZ" sz="2800" b="1" dirty="0">
              <a:solidFill>
                <a:srgbClr val="FF0000"/>
              </a:solidFill>
            </a:endParaRPr>
          </a:p>
          <a:p>
            <a:pPr eaLnBrk="1" hangingPunct="1">
              <a:buFontTx/>
              <a:buBlip>
                <a:blip r:embed="rId2"/>
              </a:buBlip>
            </a:pPr>
            <a:r>
              <a:rPr lang="cs-CZ" altLang="cs-CZ" sz="2800" b="1" dirty="0"/>
              <a:t> Základními objekty mikrosvěta nejsou </a:t>
            </a:r>
            <a:r>
              <a:rPr lang="cs-CZ" altLang="cs-CZ" sz="2800" b="1" dirty="0">
                <a:solidFill>
                  <a:srgbClr val="FF0000"/>
                </a:solidFill>
              </a:rPr>
              <a:t>částice,</a:t>
            </a:r>
          </a:p>
          <a:p>
            <a:pPr eaLnBrk="1" hangingPunct="1"/>
            <a:r>
              <a:rPr lang="cs-CZ" altLang="cs-CZ" sz="2800" b="1" dirty="0">
                <a:solidFill>
                  <a:srgbClr val="FF0000"/>
                </a:solidFill>
              </a:rPr>
              <a:t>    ale struny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cs-CZ" altLang="cs-CZ" sz="2800" b="1" dirty="0"/>
              <a:t> Fyzikální zákony „žijí“ ve </a:t>
            </a:r>
            <a:r>
              <a:rPr lang="cs-CZ" altLang="cs-CZ" sz="2800" b="1" dirty="0">
                <a:solidFill>
                  <a:srgbClr val="FF0000"/>
                </a:solidFill>
              </a:rPr>
              <a:t>více prostorových </a:t>
            </a:r>
          </a:p>
          <a:p>
            <a:pPr eaLnBrk="1" hangingPunct="1"/>
            <a:r>
              <a:rPr lang="cs-CZ" altLang="cs-CZ" sz="2800" b="1" dirty="0">
                <a:solidFill>
                  <a:srgbClr val="FF0000"/>
                </a:solidFill>
              </a:rPr>
              <a:t>    rozměrech </a:t>
            </a:r>
          </a:p>
          <a:p>
            <a:pPr eaLnBrk="1" hangingPunct="1"/>
            <a:endParaRPr lang="cs-CZ" altLang="cs-CZ" sz="800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19572" y="260648"/>
            <a:ext cx="7921699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600" b="1" dirty="0">
                <a:solidFill>
                  <a:srgbClr val="0033CC"/>
                </a:solidFill>
                <a:latin typeface="+mn-lt"/>
              </a:rPr>
              <a:t>Za hranicemi </a:t>
            </a:r>
            <a:r>
              <a:rPr lang="cs-CZ" altLang="cs-CZ" sz="3600" b="1" dirty="0" smtClean="0">
                <a:solidFill>
                  <a:srgbClr val="0033CC"/>
                </a:solidFill>
                <a:latin typeface="+mn-lt"/>
              </a:rPr>
              <a:t>standardního </a:t>
            </a:r>
            <a:r>
              <a:rPr lang="cs-CZ" altLang="cs-CZ" sz="3600" b="1" dirty="0">
                <a:solidFill>
                  <a:srgbClr val="0033CC"/>
                </a:solidFill>
                <a:latin typeface="+mn-lt"/>
              </a:rPr>
              <a:t>modelu</a:t>
            </a:r>
          </a:p>
        </p:txBody>
      </p:sp>
      <p:sp>
        <p:nvSpPr>
          <p:cNvPr id="10" name="TextovéPole 9"/>
          <p:cNvSpPr txBox="1">
            <a:spLocks noChangeArrowheads="1"/>
          </p:cNvSpPr>
          <p:nvPr/>
        </p:nvSpPr>
        <p:spPr bwMode="auto">
          <a:xfrm>
            <a:off x="457200" y="1612282"/>
            <a:ext cx="51299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dirty="0"/>
              <a:t>Základní </a:t>
            </a:r>
            <a:r>
              <a:rPr lang="cs-CZ" altLang="cs-CZ" sz="2400" dirty="0" smtClean="0"/>
              <a:t>směry předpokládající, že :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3642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6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053E83-7879-4583-ABCF-AC8470B71FC7}" type="slidenum">
              <a:rPr lang="cs-CZ" altLang="cs-CZ"/>
              <a:pPr>
                <a:defRPr/>
              </a:pPr>
              <a:t>17</a:t>
            </a:fld>
            <a:endParaRPr lang="cs-CZ" altLang="cs-CZ" dirty="0"/>
          </a:p>
        </p:txBody>
      </p:sp>
      <p:sp>
        <p:nvSpPr>
          <p:cNvPr id="32773" name="Rectangle 2"/>
          <p:cNvSpPr>
            <a:spLocks noChangeArrowheads="1"/>
          </p:cNvSpPr>
          <p:nvPr/>
        </p:nvSpPr>
        <p:spPr bwMode="auto">
          <a:xfrm>
            <a:off x="323528" y="548680"/>
            <a:ext cx="8640763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cs-CZ" altLang="cs-CZ" sz="2400" b="1" u="sng" dirty="0">
                <a:solidFill>
                  <a:srgbClr val="0033CC"/>
                </a:solidFill>
                <a:latin typeface="+mn-lt"/>
              </a:rPr>
              <a:t>Kvarky a leptony nejsou základní cihly hmoty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,</a:t>
            </a:r>
            <a:r>
              <a:rPr lang="cs-CZ" altLang="cs-CZ" sz="2400" dirty="0">
                <a:latin typeface="+mn-lt"/>
              </a:rPr>
              <a:t> </a:t>
            </a:r>
          </a:p>
          <a:p>
            <a:pPr eaLnBrk="1" hangingPunct="1"/>
            <a:endParaRPr lang="cs-CZ" altLang="cs-CZ" sz="1000" dirty="0">
              <a:latin typeface="+mn-lt"/>
            </a:endParaRPr>
          </a:p>
          <a:p>
            <a:pPr eaLnBrk="1" hangingPunct="1"/>
            <a:r>
              <a:rPr lang="cs-CZ" altLang="cs-CZ" sz="2400" dirty="0">
                <a:latin typeface="+mn-lt"/>
              </a:rPr>
              <a:t>ale jsou sami složeny z </a:t>
            </a:r>
            <a:r>
              <a:rPr lang="cs-CZ" altLang="cs-CZ" sz="2400" b="1" dirty="0">
                <a:solidFill>
                  <a:srgbClr val="FF3300"/>
                </a:solidFill>
                <a:latin typeface="+mn-lt"/>
              </a:rPr>
              <a:t>ještě menších částeček </a:t>
            </a:r>
            <a:r>
              <a:rPr lang="cs-CZ" altLang="cs-CZ" sz="2400" dirty="0">
                <a:latin typeface="+mn-lt"/>
              </a:rPr>
              <a:t>(</a:t>
            </a:r>
            <a:r>
              <a:rPr lang="cs-CZ" altLang="cs-CZ" sz="2400" b="1" dirty="0" err="1">
                <a:solidFill>
                  <a:srgbClr val="0033CC"/>
                </a:solidFill>
                <a:latin typeface="+mn-lt"/>
              </a:rPr>
              <a:t>preonů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,</a:t>
            </a:r>
          </a:p>
          <a:p>
            <a:pPr eaLnBrk="1" hangingPunct="1"/>
            <a:r>
              <a:rPr lang="cs-CZ" altLang="cs-CZ" sz="2400" b="1" dirty="0" err="1">
                <a:solidFill>
                  <a:srgbClr val="0033CC"/>
                </a:solidFill>
                <a:latin typeface="+mn-lt"/>
              </a:rPr>
              <a:t>rishonů</a:t>
            </a:r>
            <a:r>
              <a:rPr lang="cs-CZ" altLang="cs-CZ" sz="2400" dirty="0">
                <a:latin typeface="+mn-lt"/>
              </a:rPr>
              <a:t> apod.). Tato přirozená myšlenka je z řady důvodů stále méně přitažlivá, ale pořád stojí za to si ji klást.</a:t>
            </a:r>
          </a:p>
          <a:p>
            <a:pPr eaLnBrk="1" hangingPunct="1"/>
            <a:endParaRPr lang="cs-CZ" altLang="cs-CZ" sz="1000" dirty="0">
              <a:latin typeface="+mn-lt"/>
            </a:endParaRPr>
          </a:p>
          <a:p>
            <a:pPr eaLnBrk="1" hangingPunct="1"/>
            <a:r>
              <a:rPr lang="cs-CZ" altLang="cs-CZ" sz="2400" b="1" u="sng" dirty="0">
                <a:solidFill>
                  <a:srgbClr val="0033CC"/>
                </a:solidFill>
                <a:latin typeface="+mn-lt"/>
              </a:rPr>
              <a:t>Ke každé částici </a:t>
            </a:r>
            <a:r>
              <a:rPr lang="cs-CZ" altLang="cs-CZ" sz="2400" b="1" u="sng" dirty="0" err="1">
                <a:solidFill>
                  <a:srgbClr val="0033CC"/>
                </a:solidFill>
                <a:latin typeface="+mn-lt"/>
              </a:rPr>
              <a:t>Standarního</a:t>
            </a:r>
            <a:r>
              <a:rPr lang="cs-CZ" altLang="cs-CZ" sz="2400" b="1" u="sng" dirty="0">
                <a:solidFill>
                  <a:srgbClr val="0033CC"/>
                </a:solidFill>
                <a:latin typeface="+mn-lt"/>
              </a:rPr>
              <a:t> modelu existuje partner,</a:t>
            </a:r>
            <a:r>
              <a:rPr lang="cs-CZ" altLang="cs-CZ" sz="2400" b="1" u="sng" dirty="0">
                <a:latin typeface="+mn-lt"/>
              </a:rPr>
              <a:t> </a:t>
            </a:r>
            <a:r>
              <a:rPr lang="cs-CZ" altLang="cs-CZ" sz="2400" dirty="0">
                <a:latin typeface="+mn-lt"/>
              </a:rPr>
              <a:t> </a:t>
            </a:r>
          </a:p>
          <a:p>
            <a:pPr eaLnBrk="1" hangingPunct="1"/>
            <a:endParaRPr lang="cs-CZ" altLang="cs-CZ" sz="1000" dirty="0">
              <a:latin typeface="+mn-lt"/>
            </a:endParaRPr>
          </a:p>
          <a:p>
            <a:pPr eaLnBrk="1" hangingPunct="1"/>
            <a:r>
              <a:rPr lang="cs-CZ" altLang="cs-CZ" sz="2400" dirty="0">
                <a:latin typeface="+mn-lt"/>
              </a:rPr>
              <a:t>jenž se od svého „standardního“ protějšku liší </a:t>
            </a:r>
            <a:r>
              <a:rPr lang="cs-CZ" altLang="cs-CZ" sz="2400" b="1" dirty="0">
                <a:solidFill>
                  <a:srgbClr val="FF3300"/>
                </a:solidFill>
                <a:latin typeface="+mn-lt"/>
              </a:rPr>
              <a:t>hodnotou spinu.</a:t>
            </a:r>
            <a:r>
              <a:rPr lang="cs-CZ" altLang="cs-CZ" sz="2400" dirty="0">
                <a:latin typeface="+mn-lt"/>
              </a:rPr>
              <a:t> Tato hypotéza tzv. </a:t>
            </a:r>
            <a:r>
              <a:rPr lang="cs-CZ" altLang="cs-CZ" sz="2400" b="1" dirty="0" err="1">
                <a:solidFill>
                  <a:srgbClr val="FF3300"/>
                </a:solidFill>
                <a:latin typeface="+mn-lt"/>
              </a:rPr>
              <a:t>supersymetrie</a:t>
            </a:r>
            <a:r>
              <a:rPr lang="cs-CZ" altLang="cs-CZ" sz="2400" b="1" dirty="0">
                <a:latin typeface="+mn-lt"/>
              </a:rPr>
              <a:t> </a:t>
            </a:r>
            <a:r>
              <a:rPr lang="cs-CZ" altLang="cs-CZ" sz="2400" dirty="0">
                <a:latin typeface="+mn-lt"/>
              </a:rPr>
              <a:t>bourá klíčový rys standardního modelu, jímž je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zásadní odlišnost</a:t>
            </a:r>
            <a:r>
              <a:rPr lang="cs-CZ" altLang="cs-CZ" sz="2400" dirty="0">
                <a:latin typeface="+mn-lt"/>
              </a:rPr>
              <a:t> částic s 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poločíselným</a:t>
            </a:r>
            <a:r>
              <a:rPr lang="cs-CZ" altLang="cs-CZ" sz="2400" dirty="0">
                <a:latin typeface="+mn-lt"/>
              </a:rPr>
              <a:t> spinem (kvarků a leptonů) a částic se spinem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celočíselným</a:t>
            </a:r>
            <a:r>
              <a:rPr lang="cs-CZ" altLang="cs-CZ" sz="2400" dirty="0">
                <a:latin typeface="+mn-lt"/>
              </a:rPr>
              <a:t> (jako jsou IVB). Po </a:t>
            </a:r>
            <a:r>
              <a:rPr lang="cs-CZ" altLang="cs-CZ" sz="2400" dirty="0" err="1">
                <a:latin typeface="+mn-lt"/>
              </a:rPr>
              <a:t>supersymetrických</a:t>
            </a:r>
            <a:r>
              <a:rPr lang="cs-CZ" altLang="cs-CZ" sz="2400" dirty="0">
                <a:latin typeface="+mn-lt"/>
              </a:rPr>
              <a:t> part-</a:t>
            </a:r>
            <a:r>
              <a:rPr lang="cs-CZ" altLang="cs-CZ" sz="2400" dirty="0" err="1">
                <a:latin typeface="+mn-lt"/>
              </a:rPr>
              <a:t>nerech</a:t>
            </a:r>
            <a:r>
              <a:rPr lang="cs-CZ" altLang="cs-CZ" sz="2400" dirty="0">
                <a:latin typeface="+mn-lt"/>
              </a:rPr>
              <a:t> částic Standardního modelu se již 30 let pátrá, ale 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dosud </a:t>
            </a:r>
            <a:r>
              <a:rPr lang="cs-CZ" altLang="cs-CZ" sz="2400" b="1" dirty="0">
                <a:solidFill>
                  <a:srgbClr val="FF3300"/>
                </a:solidFill>
                <a:latin typeface="+mn-lt"/>
              </a:rPr>
              <a:t>neúspěšně.</a:t>
            </a:r>
            <a:r>
              <a:rPr lang="cs-CZ" altLang="cs-CZ" sz="2400" dirty="0">
                <a:latin typeface="+mn-lt"/>
              </a:rPr>
              <a:t> Jedna z nich je žhavým kandidátem na podstatu tzv. </a:t>
            </a:r>
            <a:r>
              <a:rPr lang="cs-CZ" altLang="cs-CZ" sz="2400" b="1" dirty="0">
                <a:solidFill>
                  <a:srgbClr val="FF3300"/>
                </a:solidFill>
                <a:latin typeface="+mn-lt"/>
              </a:rPr>
              <a:t>„temné hmoty“</a:t>
            </a:r>
            <a:r>
              <a:rPr lang="cs-CZ" altLang="cs-CZ" sz="2400" dirty="0">
                <a:latin typeface="+mn-lt"/>
              </a:rPr>
              <a:t> ve vesmíru. </a:t>
            </a:r>
          </a:p>
        </p:txBody>
      </p:sp>
    </p:spTree>
    <p:extLst>
      <p:ext uri="{BB962C8B-B14F-4D97-AF65-F5344CB8AC3E}">
        <p14:creationId xmlns:p14="http://schemas.microsoft.com/office/powerpoint/2010/main" val="159757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5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274E8-9E43-48CD-BF72-1A4B7825FD51}" type="slidenum">
              <a:rPr lang="cs-CZ" altLang="cs-CZ"/>
              <a:pPr>
                <a:defRPr/>
              </a:pPr>
              <a:t>18</a:t>
            </a:fld>
            <a:endParaRPr lang="cs-CZ" altLang="cs-CZ"/>
          </a:p>
        </p:txBody>
      </p:sp>
      <p:sp>
        <p:nvSpPr>
          <p:cNvPr id="33797" name="Rectangle 2"/>
          <p:cNvSpPr>
            <a:spLocks noChangeArrowheads="1"/>
          </p:cNvSpPr>
          <p:nvPr/>
        </p:nvSpPr>
        <p:spPr bwMode="auto">
          <a:xfrm>
            <a:off x="250825" y="143888"/>
            <a:ext cx="8747125" cy="60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cs-CZ" altLang="cs-CZ" sz="2400" b="1" u="sng" dirty="0">
                <a:solidFill>
                  <a:srgbClr val="0033CC"/>
                </a:solidFill>
                <a:latin typeface="+mn-lt"/>
              </a:rPr>
              <a:t>Kvarky a leptony nejsou zásadně odlišné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,</a:t>
            </a:r>
            <a:r>
              <a:rPr lang="cs-CZ" altLang="cs-CZ" sz="2400" b="1" dirty="0">
                <a:latin typeface="+mn-lt"/>
              </a:rPr>
              <a:t> </a:t>
            </a:r>
          </a:p>
          <a:p>
            <a:pPr eaLnBrk="1" hangingPunct="1"/>
            <a:endParaRPr lang="cs-CZ" altLang="cs-CZ" sz="1000" dirty="0">
              <a:latin typeface="+mn-lt"/>
            </a:endParaRPr>
          </a:p>
          <a:p>
            <a:pPr eaLnBrk="1" hangingPunct="1"/>
            <a:r>
              <a:rPr lang="cs-CZ" altLang="cs-CZ" sz="2400" dirty="0">
                <a:latin typeface="+mn-lt"/>
              </a:rPr>
              <a:t>jak tomu je</a:t>
            </a:r>
            <a:r>
              <a:rPr lang="cs-CZ" altLang="cs-CZ" sz="2400" b="1" dirty="0">
                <a:latin typeface="+mn-lt"/>
              </a:rPr>
              <a:t> </a:t>
            </a:r>
            <a:r>
              <a:rPr lang="cs-CZ" altLang="cs-CZ" sz="2400" dirty="0">
                <a:latin typeface="+mn-lt"/>
              </a:rPr>
              <a:t>z hlediska empirických zákonů zachování,</a:t>
            </a:r>
            <a:r>
              <a:rPr lang="cs-CZ" altLang="cs-CZ" sz="2400" b="1" dirty="0">
                <a:latin typeface="+mn-lt"/>
              </a:rPr>
              <a:t> </a:t>
            </a:r>
            <a:r>
              <a:rPr lang="cs-CZ" altLang="cs-CZ" sz="2400" dirty="0">
                <a:latin typeface="+mn-lt"/>
              </a:rPr>
              <a:t>ale představují jen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různé stavy jednoho fundamentálního fermionu.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smtClean="0">
                <a:latin typeface="+mn-lt"/>
              </a:rPr>
              <a:t>Přechody mezi kvarky a leptony zprostředkují </a:t>
            </a:r>
            <a:r>
              <a:rPr lang="cs-CZ" altLang="cs-CZ" sz="2400" b="1" dirty="0" err="1" smtClean="0">
                <a:solidFill>
                  <a:srgbClr val="FF0000"/>
                </a:solidFill>
                <a:latin typeface="+mn-lt"/>
              </a:rPr>
              <a:t>leptokvarky</a:t>
            </a:r>
            <a:r>
              <a:rPr lang="cs-CZ" altLang="cs-CZ" sz="2400" dirty="0" smtClean="0">
                <a:latin typeface="+mn-lt"/>
              </a:rPr>
              <a:t>. Tato </a:t>
            </a:r>
            <a:r>
              <a:rPr lang="cs-CZ" altLang="cs-CZ" sz="2400" dirty="0">
                <a:latin typeface="+mn-lt"/>
              </a:rPr>
              <a:t>hypotéza ve svých důsledcích znamená, že </a:t>
            </a:r>
            <a:r>
              <a:rPr lang="cs-CZ" altLang="cs-CZ" sz="2400" b="1" u="sng" dirty="0">
                <a:solidFill>
                  <a:srgbClr val="FF3300"/>
                </a:solidFill>
                <a:latin typeface="+mn-lt"/>
              </a:rPr>
              <a:t>proton není stabilní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smtClean="0">
                <a:latin typeface="+mn-lt"/>
              </a:rPr>
              <a:t>a zdá </a:t>
            </a:r>
            <a:r>
              <a:rPr lang="cs-CZ" altLang="cs-CZ" sz="2400" dirty="0">
                <a:latin typeface="+mn-lt"/>
              </a:rPr>
              <a:t>být téměř nevyhnutelná pro pochopení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proč je ve vesmíru přebytek hmoty</a:t>
            </a:r>
            <a:r>
              <a:rPr lang="cs-CZ" altLang="cs-CZ" sz="2400" dirty="0">
                <a:solidFill>
                  <a:srgbClr val="0033CC"/>
                </a:solidFill>
                <a:latin typeface="+mn-lt"/>
              </a:rPr>
              <a:t> </a:t>
            </a:r>
            <a:r>
              <a:rPr lang="cs-CZ" altLang="cs-CZ" sz="2400" dirty="0">
                <a:latin typeface="+mn-lt"/>
              </a:rPr>
              <a:t>nad antihmotou. 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Pátrání po rozpadu protonu </a:t>
            </a:r>
            <a:r>
              <a:rPr lang="cs-CZ" altLang="cs-CZ" sz="2400" b="1" dirty="0" smtClean="0">
                <a:solidFill>
                  <a:srgbClr val="FF0000"/>
                </a:solidFill>
                <a:latin typeface="+mn-lt"/>
              </a:rPr>
              <a:t>byla věnována 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řada experimentů, ale zatím bezúspěšně.</a:t>
            </a:r>
          </a:p>
          <a:p>
            <a:pPr eaLnBrk="1" hangingPunct="1"/>
            <a:endParaRPr lang="cs-CZ" altLang="cs-CZ" sz="1000" b="1" dirty="0">
              <a:solidFill>
                <a:srgbClr val="FF0000"/>
              </a:solidFill>
              <a:latin typeface="+mn-lt"/>
            </a:endParaRPr>
          </a:p>
          <a:p>
            <a:pPr eaLnBrk="1" hangingPunct="1"/>
            <a:r>
              <a:rPr lang="cs-CZ" altLang="cs-CZ" sz="2400" b="1" u="sng" dirty="0">
                <a:solidFill>
                  <a:srgbClr val="0033CC"/>
                </a:solidFill>
                <a:latin typeface="+mn-lt"/>
              </a:rPr>
              <a:t>Základními objekty mikrosvěta nejsou částice, ale struny</a:t>
            </a:r>
            <a:r>
              <a:rPr lang="cs-CZ" altLang="cs-CZ" sz="2400" dirty="0">
                <a:latin typeface="+mn-lt"/>
              </a:rPr>
              <a:t> </a:t>
            </a:r>
          </a:p>
          <a:p>
            <a:pPr eaLnBrk="1" hangingPunct="1"/>
            <a:endParaRPr lang="cs-CZ" altLang="cs-CZ" sz="1000" dirty="0">
              <a:latin typeface="+mn-lt"/>
            </a:endParaRPr>
          </a:p>
          <a:p>
            <a:pPr eaLnBrk="1" hangingPunct="1"/>
            <a:r>
              <a:rPr lang="cs-CZ" altLang="cs-CZ" sz="2400" dirty="0">
                <a:latin typeface="+mn-lt"/>
              </a:rPr>
              <a:t>Tato hypotéza poskytuje potenciální možnost </a:t>
            </a:r>
            <a:r>
              <a:rPr lang="cs-CZ" altLang="cs-CZ" sz="2400" b="1" dirty="0">
                <a:solidFill>
                  <a:srgbClr val="FF3300"/>
                </a:solidFill>
                <a:latin typeface="+mn-lt"/>
              </a:rPr>
              <a:t>sjednotit gravitaci s ostatními třemi silami</a:t>
            </a:r>
            <a:r>
              <a:rPr lang="cs-CZ" altLang="cs-CZ" sz="2400" dirty="0">
                <a:latin typeface="+mn-lt"/>
              </a:rPr>
              <a:t>. Původní naděje, že povede k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„teorii všeho</a:t>
            </a:r>
            <a:r>
              <a:rPr lang="cs-CZ" altLang="cs-CZ" sz="2400" dirty="0">
                <a:latin typeface="+mn-lt"/>
              </a:rPr>
              <a:t>“, v jejímž rámci bude možné </a:t>
            </a:r>
            <a:r>
              <a:rPr lang="cs-CZ" altLang="cs-CZ" sz="2400" b="1" dirty="0">
                <a:solidFill>
                  <a:srgbClr val="FF3300"/>
                </a:solidFill>
                <a:latin typeface="+mn-lt"/>
              </a:rPr>
              <a:t>spočítat i hodnoty zmíněných cca 20 volných parametrů</a:t>
            </a:r>
            <a:r>
              <a:rPr lang="cs-CZ" altLang="cs-CZ" sz="2400" dirty="0">
                <a:latin typeface="+mn-lt"/>
              </a:rPr>
              <a:t> standardního modelu, však byla již opuštěna. </a:t>
            </a:r>
          </a:p>
        </p:txBody>
      </p:sp>
    </p:spTree>
    <p:extLst>
      <p:ext uri="{BB962C8B-B14F-4D97-AF65-F5344CB8AC3E}">
        <p14:creationId xmlns:p14="http://schemas.microsoft.com/office/powerpoint/2010/main" val="243938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7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7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6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655F7-DA68-4CF8-B89C-6AA2DC3D89C9}" type="slidenum">
              <a:rPr lang="cs-CZ" altLang="cs-CZ"/>
              <a:pPr>
                <a:defRPr/>
              </a:pPr>
              <a:t>19</a:t>
            </a:fld>
            <a:endParaRPr lang="cs-CZ" altLang="cs-CZ"/>
          </a:p>
        </p:txBody>
      </p:sp>
      <p:sp>
        <p:nvSpPr>
          <p:cNvPr id="34821" name="Rectangle 2"/>
          <p:cNvSpPr>
            <a:spLocks noChangeArrowheads="1"/>
          </p:cNvSpPr>
          <p:nvPr/>
        </p:nvSpPr>
        <p:spPr bwMode="auto">
          <a:xfrm>
            <a:off x="396875" y="118934"/>
            <a:ext cx="8747125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cs-CZ" altLang="cs-CZ" sz="2400" b="1" u="sng" dirty="0">
                <a:solidFill>
                  <a:srgbClr val="0033CC"/>
                </a:solidFill>
                <a:latin typeface="+mn-lt"/>
              </a:rPr>
              <a:t>Fyzikální zákony „žijí“ ve více prostorových rozměrech</a:t>
            </a:r>
            <a:r>
              <a:rPr lang="cs-CZ" altLang="cs-CZ" sz="2400" b="1" u="sng" dirty="0">
                <a:latin typeface="+mn-lt"/>
              </a:rPr>
              <a:t> </a:t>
            </a:r>
          </a:p>
          <a:p>
            <a:pPr eaLnBrk="1" hangingPunct="1"/>
            <a:endParaRPr lang="cs-CZ" altLang="cs-CZ" sz="1000" b="1" u="sng" dirty="0">
              <a:latin typeface="+mn-lt"/>
            </a:endParaRPr>
          </a:p>
          <a:p>
            <a:pPr eaLnBrk="1" hangingPunct="1"/>
            <a:r>
              <a:rPr lang="cs-CZ" altLang="cs-CZ" sz="2400" dirty="0">
                <a:latin typeface="+mn-lt"/>
              </a:rPr>
              <a:t>Tato myšlenka se ve fyzice objevila již počátkem minulého století </a:t>
            </a:r>
            <a:r>
              <a:rPr lang="cs-CZ" altLang="cs-CZ" sz="2400" dirty="0" smtClean="0">
                <a:latin typeface="+mn-lt"/>
              </a:rPr>
              <a:t>při </a:t>
            </a:r>
            <a:r>
              <a:rPr lang="cs-CZ" altLang="cs-CZ" sz="2400" dirty="0">
                <a:latin typeface="+mn-lt"/>
              </a:rPr>
              <a:t>snahách sjednotit gravitaci </a:t>
            </a:r>
            <a:r>
              <a:rPr lang="cs-CZ" altLang="cs-CZ" sz="2400" dirty="0" smtClean="0">
                <a:latin typeface="+mn-lt"/>
              </a:rPr>
              <a:t>a elektromagnetické </a:t>
            </a:r>
            <a:r>
              <a:rPr lang="cs-CZ" altLang="cs-CZ" sz="2400" dirty="0">
                <a:latin typeface="+mn-lt"/>
              </a:rPr>
              <a:t>síly</a:t>
            </a:r>
            <a:r>
              <a:rPr lang="cs-CZ" altLang="cs-CZ" sz="2400" dirty="0" smtClean="0">
                <a:latin typeface="+mn-lt"/>
              </a:rPr>
              <a:t>. </a:t>
            </a:r>
            <a:r>
              <a:rPr lang="cs-CZ" altLang="cs-CZ" sz="2400" dirty="0">
                <a:latin typeface="+mn-lt"/>
              </a:rPr>
              <a:t>Je </a:t>
            </a:r>
            <a:r>
              <a:rPr lang="cs-CZ" altLang="cs-CZ" sz="2400" dirty="0" smtClean="0">
                <a:latin typeface="+mn-lt"/>
              </a:rPr>
              <a:t>nezbytnou </a:t>
            </a:r>
            <a:r>
              <a:rPr lang="cs-CZ" altLang="cs-CZ" sz="2400" dirty="0">
                <a:latin typeface="+mn-lt"/>
              </a:rPr>
              <a:t>součástí </a:t>
            </a:r>
            <a:r>
              <a:rPr lang="cs-CZ" altLang="cs-CZ" sz="2400" b="1" dirty="0">
                <a:solidFill>
                  <a:srgbClr val="FF3300"/>
                </a:solidFill>
                <a:latin typeface="+mn-lt"/>
              </a:rPr>
              <a:t>teorií </a:t>
            </a:r>
            <a:r>
              <a:rPr lang="cs-CZ" altLang="cs-CZ" sz="2400" b="1" dirty="0" smtClean="0">
                <a:solidFill>
                  <a:srgbClr val="FF3300"/>
                </a:solidFill>
                <a:latin typeface="+mn-lt"/>
              </a:rPr>
              <a:t>strun</a:t>
            </a:r>
            <a:r>
              <a:rPr lang="cs-CZ" altLang="cs-CZ" sz="2400" dirty="0" smtClean="0">
                <a:latin typeface="+mn-lt"/>
              </a:rPr>
              <a:t>, </a:t>
            </a:r>
            <a:r>
              <a:rPr lang="cs-CZ" altLang="cs-CZ" sz="2400" b="1" dirty="0" smtClean="0">
                <a:solidFill>
                  <a:srgbClr val="FF0000"/>
                </a:solidFill>
                <a:latin typeface="+mn-lt"/>
              </a:rPr>
              <a:t>jež „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ž</a:t>
            </a:r>
            <a:r>
              <a:rPr lang="cs-CZ" altLang="cs-CZ" sz="2400" b="1" dirty="0" smtClean="0">
                <a:solidFill>
                  <a:srgbClr val="FF0000"/>
                </a:solidFill>
                <a:latin typeface="+mn-lt"/>
              </a:rPr>
              <a:t>ijí v 10rozměrném prostoročase.</a:t>
            </a:r>
            <a:endParaRPr lang="cs-CZ" altLang="cs-CZ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22692" y="2230859"/>
            <a:ext cx="853362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cs-CZ" altLang="cs-CZ" sz="2400" dirty="0">
                <a:latin typeface="+mn-lt"/>
              </a:rPr>
              <a:t>Extra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prostorové</a:t>
            </a:r>
            <a:r>
              <a:rPr lang="cs-CZ" altLang="cs-CZ" sz="2400" dirty="0">
                <a:latin typeface="+mn-lt"/>
              </a:rPr>
              <a:t> dimenze </a:t>
            </a:r>
            <a:r>
              <a:rPr lang="cs-CZ" altLang="cs-CZ" sz="2400" dirty="0" smtClean="0">
                <a:latin typeface="+mn-lt"/>
              </a:rPr>
              <a:t>však </a:t>
            </a:r>
            <a:r>
              <a:rPr lang="cs-CZ" altLang="cs-CZ" sz="2400" b="1" dirty="0" smtClean="0">
                <a:solidFill>
                  <a:srgbClr val="FF3300"/>
                </a:solidFill>
                <a:latin typeface="+mn-lt"/>
              </a:rPr>
              <a:t>nebudeme schopni </a:t>
            </a:r>
            <a:r>
              <a:rPr lang="cs-CZ" altLang="cs-CZ" sz="2400" b="1" dirty="0">
                <a:solidFill>
                  <a:srgbClr val="FF3300"/>
                </a:solidFill>
                <a:latin typeface="+mn-lt"/>
              </a:rPr>
              <a:t>vnímat </a:t>
            </a:r>
            <a:r>
              <a:rPr lang="cs-CZ" altLang="cs-CZ" sz="2400" b="1" dirty="0" smtClean="0">
                <a:solidFill>
                  <a:srgbClr val="FF3300"/>
                </a:solidFill>
                <a:latin typeface="+mn-lt"/>
              </a:rPr>
              <a:t>svými </a:t>
            </a:r>
            <a:r>
              <a:rPr lang="cs-CZ" altLang="cs-CZ" sz="2400" b="1" dirty="0">
                <a:solidFill>
                  <a:srgbClr val="FF3300"/>
                </a:solidFill>
                <a:latin typeface="+mn-lt"/>
              </a:rPr>
              <a:t>smysly</a:t>
            </a:r>
            <a:r>
              <a:rPr lang="cs-CZ" altLang="cs-CZ" sz="2400" dirty="0">
                <a:latin typeface="+mn-lt"/>
              </a:rPr>
              <a:t> tak, jako vnímáme „naše“ tři dimenze. </a:t>
            </a:r>
          </a:p>
          <a:p>
            <a:pPr eaLnBrk="1" hangingPunct="1"/>
            <a:endParaRPr lang="cs-CZ" altLang="cs-CZ" sz="800" dirty="0">
              <a:latin typeface="+mn-lt"/>
            </a:endParaRPr>
          </a:p>
          <a:p>
            <a:pPr eaLnBrk="1" hangingPunct="1"/>
            <a:r>
              <a:rPr lang="cs-CZ" altLang="cs-CZ" sz="2400" dirty="0" smtClean="0">
                <a:latin typeface="+mn-lt"/>
              </a:rPr>
              <a:t>Jeden </a:t>
            </a:r>
            <a:r>
              <a:rPr lang="cs-CZ" altLang="cs-CZ" sz="2400" dirty="0">
                <a:latin typeface="+mn-lt"/>
              </a:rPr>
              <a:t>způsob, jak extra dimenze „pozorovat“ je pátrat po </a:t>
            </a:r>
          </a:p>
          <a:p>
            <a:pPr eaLnBrk="1" hangingPunct="1"/>
            <a:r>
              <a:rPr lang="cs-CZ" altLang="cs-CZ" sz="2400" dirty="0">
                <a:latin typeface="+mn-lt"/>
              </a:rPr>
              <a:t>jejich projevech ve srážkách částic v našem třírozměrném </a:t>
            </a:r>
          </a:p>
          <a:p>
            <a:pPr eaLnBrk="1" hangingPunct="1"/>
            <a:r>
              <a:rPr lang="cs-CZ" altLang="cs-CZ" sz="2400" dirty="0">
                <a:latin typeface="+mn-lt"/>
              </a:rPr>
              <a:t>prostoru. Konkrétně to znamená </a:t>
            </a:r>
            <a:r>
              <a:rPr lang="cs-CZ" altLang="cs-CZ" sz="2400" b="1" dirty="0">
                <a:solidFill>
                  <a:srgbClr val="FF3300"/>
                </a:solidFill>
                <a:latin typeface="+mn-lt"/>
              </a:rPr>
              <a:t>hledat jevy, které se </a:t>
            </a:r>
          </a:p>
          <a:p>
            <a:pPr eaLnBrk="1" hangingPunct="1"/>
            <a:r>
              <a:rPr lang="cs-CZ" altLang="cs-CZ" sz="2400" b="1" dirty="0">
                <a:solidFill>
                  <a:srgbClr val="FF3300"/>
                </a:solidFill>
                <a:latin typeface="+mn-lt"/>
              </a:rPr>
              <a:t>vymykají naší dosavadní zkušenosti</a:t>
            </a:r>
            <a:r>
              <a:rPr lang="cs-CZ" altLang="cs-CZ" sz="2400" dirty="0" smtClean="0">
                <a:latin typeface="+mn-lt"/>
              </a:rPr>
              <a:t>. Žádné jasné svědectví o jejich existenci nebylo zatím získáno.</a:t>
            </a:r>
          </a:p>
        </p:txBody>
      </p:sp>
      <p:sp>
        <p:nvSpPr>
          <p:cNvPr id="3" name="Obdélník 2"/>
          <p:cNvSpPr/>
          <p:nvPr/>
        </p:nvSpPr>
        <p:spPr>
          <a:xfrm>
            <a:off x="438763" y="5031626"/>
            <a:ext cx="8517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dirty="0" smtClean="0">
                <a:latin typeface="+mn-lt"/>
              </a:rPr>
              <a:t>Jejich nejpřímějším projevem by bylo zjištění, že </a:t>
            </a:r>
            <a:r>
              <a:rPr lang="cs-CZ" altLang="cs-CZ" sz="2400" b="1" dirty="0" smtClean="0">
                <a:solidFill>
                  <a:srgbClr val="FF0000"/>
                </a:solidFill>
                <a:latin typeface="+mn-lt"/>
              </a:rPr>
              <a:t>Newtonův gravitační zákon neplatí na malých </a:t>
            </a:r>
            <a:r>
              <a:rPr lang="cs-CZ" altLang="cs-CZ" sz="2400" b="1" dirty="0" err="1" smtClean="0">
                <a:solidFill>
                  <a:srgbClr val="FF0000"/>
                </a:solidFill>
                <a:latin typeface="+mn-lt"/>
              </a:rPr>
              <a:t>vzdálenstech</a:t>
            </a:r>
            <a:r>
              <a:rPr lang="cs-CZ" altLang="cs-CZ" sz="2400" b="1" dirty="0" smtClean="0">
                <a:solidFill>
                  <a:srgbClr val="FF0000"/>
                </a:solidFill>
                <a:latin typeface="+mn-lt"/>
              </a:rPr>
              <a:t>. </a:t>
            </a:r>
            <a:endParaRPr lang="cs-CZ" sz="2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090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7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8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B32B5-845C-4F13-8A6D-0C191BC71816}" type="slidenum">
              <a:rPr lang="cs-CZ" altLang="cs-CZ"/>
              <a:pPr>
                <a:defRPr/>
              </a:pPr>
              <a:t>2</a:t>
            </a:fld>
            <a:endParaRPr lang="cs-CZ" altLang="cs-CZ"/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457200" y="590545"/>
            <a:ext cx="7991475" cy="1066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b="1" dirty="0">
                <a:solidFill>
                  <a:srgbClr val="0033CC"/>
                </a:solidFill>
                <a:latin typeface="+mn-lt"/>
              </a:rPr>
              <a:t>D</a:t>
            </a:r>
            <a:r>
              <a:rPr lang="cs-CZ" altLang="cs-CZ" b="1" dirty="0">
                <a:solidFill>
                  <a:srgbClr val="0033CC"/>
                </a:solidFill>
                <a:latin typeface="+mn-lt"/>
              </a:rPr>
              <a:t>n</a:t>
            </a:r>
            <a:r>
              <a:rPr lang="en-US" altLang="cs-CZ" b="1" dirty="0">
                <a:solidFill>
                  <a:srgbClr val="0033CC"/>
                </a:solidFill>
                <a:latin typeface="+mn-lt"/>
              </a:rPr>
              <a:t>e</a:t>
            </a:r>
            <a:r>
              <a:rPr lang="cs-CZ" altLang="cs-CZ" b="1" dirty="0" err="1">
                <a:solidFill>
                  <a:srgbClr val="0033CC"/>
                </a:solidFill>
                <a:latin typeface="+mn-lt"/>
              </a:rPr>
              <a:t>šní</a:t>
            </a:r>
            <a:r>
              <a:rPr lang="cs-CZ" altLang="cs-CZ" b="1" dirty="0">
                <a:solidFill>
                  <a:srgbClr val="0033CC"/>
                </a:solidFill>
                <a:latin typeface="+mn-lt"/>
              </a:rPr>
              <a:t> pohled na mikrosvět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Co přinese příštích několik let ve fyzice částic?</a:t>
            </a:r>
            <a:r>
              <a:rPr lang="cs-CZ" altLang="cs-CZ" b="1" dirty="0">
                <a:solidFill>
                  <a:srgbClr val="0033CC"/>
                </a:solidFill>
                <a:latin typeface="+mn-lt"/>
              </a:rPr>
              <a:t>  </a:t>
            </a:r>
            <a:endParaRPr lang="en-US" altLang="cs-CZ" b="1" dirty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6150" name="Text Box 5"/>
          <p:cNvSpPr txBox="1">
            <a:spLocks noChangeArrowheads="1"/>
          </p:cNvSpPr>
          <p:nvPr/>
        </p:nvSpPr>
        <p:spPr bwMode="auto">
          <a:xfrm>
            <a:off x="448050" y="5573713"/>
            <a:ext cx="8097088" cy="52322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  <a:latin typeface="+mn-lt"/>
              </a:rPr>
              <a:t>Jdeme správnou cestou nebo slepou uličkou?</a:t>
            </a:r>
          </a:p>
        </p:txBody>
      </p:sp>
      <p:sp>
        <p:nvSpPr>
          <p:cNvPr id="6151" name="Text Box 6"/>
          <p:cNvSpPr txBox="1">
            <a:spLocks noChangeArrowheads="1"/>
          </p:cNvSpPr>
          <p:nvPr/>
        </p:nvSpPr>
        <p:spPr bwMode="auto">
          <a:xfrm>
            <a:off x="2227189" y="1578212"/>
            <a:ext cx="4298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+mn-lt"/>
              </a:rPr>
              <a:t>Jiří Chýla, Fyzikální ústav AV ČR</a:t>
            </a:r>
          </a:p>
        </p:txBody>
      </p:sp>
      <p:sp>
        <p:nvSpPr>
          <p:cNvPr id="6152" name="Rectangle 7"/>
          <p:cNvSpPr>
            <a:spLocks noChangeArrowheads="1"/>
          </p:cNvSpPr>
          <p:nvPr/>
        </p:nvSpPr>
        <p:spPr bwMode="auto">
          <a:xfrm>
            <a:off x="303213" y="2047865"/>
            <a:ext cx="8270213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V polovině příštího roku bude 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v CERN</a:t>
            </a:r>
            <a:r>
              <a:rPr lang="cs-CZ" altLang="cs-CZ" sz="2400" dirty="0">
                <a:latin typeface="+mn-lt"/>
              </a:rPr>
              <a:t> uveden do provozu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nový mohutný urychlovač zvaný 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LHC</a:t>
            </a:r>
            <a:r>
              <a:rPr lang="cs-CZ" altLang="cs-CZ" sz="2400" dirty="0">
                <a:latin typeface="+mn-lt"/>
              </a:rPr>
              <a:t>, v němž se budou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srážet dva protiběžné svazky protonů, každý s energií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sedmkrát větší</a:t>
            </a:r>
            <a:r>
              <a:rPr lang="cs-CZ" altLang="cs-CZ" sz="2400" dirty="0">
                <a:latin typeface="+mn-lt"/>
              </a:rPr>
              <a:t> než je dosud největší dosažená energie.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Na LHC budou 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od podzimu 2008</a:t>
            </a:r>
            <a:r>
              <a:rPr lang="cs-CZ" altLang="cs-CZ" sz="2400" dirty="0">
                <a:latin typeface="+mn-lt"/>
              </a:rPr>
              <a:t> na čtyřech místech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probíhat experimenty, jichž se účastní i čeští fyzikové,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které by měly přinést zásadně 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nové informace o základ-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FF0000"/>
                </a:solidFill>
                <a:latin typeface="+mn-lt"/>
              </a:rPr>
              <a:t>ních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 stavebních kamenech hmoty a o silách</a:t>
            </a:r>
            <a:r>
              <a:rPr lang="cs-CZ" altLang="cs-CZ" sz="2400" dirty="0">
                <a:latin typeface="+mn-lt"/>
              </a:rPr>
              <a:t>, které mezi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nimi působí a odpovědět tak na základní otázku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35220" y="41970"/>
            <a:ext cx="5303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+mn-lt"/>
              </a:rPr>
              <a:t>Úvodní stránka semináře v roce 2007</a:t>
            </a:r>
            <a:endParaRPr lang="cs-CZ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69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7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8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096108-64DA-461D-9F01-1F46E1B94446}" type="slidenum">
              <a:rPr lang="cs-CZ" altLang="cs-CZ"/>
              <a:pPr>
                <a:defRPr/>
              </a:pPr>
              <a:t>20</a:t>
            </a:fld>
            <a:endParaRPr lang="cs-CZ" altLang="cs-CZ"/>
          </a:p>
        </p:txBody>
      </p:sp>
      <p:sp>
        <p:nvSpPr>
          <p:cNvPr id="61445" name="Text Box 2"/>
          <p:cNvSpPr txBox="1">
            <a:spLocks noChangeArrowheads="1"/>
          </p:cNvSpPr>
          <p:nvPr/>
        </p:nvSpPr>
        <p:spPr bwMode="auto">
          <a:xfrm>
            <a:off x="330200" y="260350"/>
            <a:ext cx="850104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Ověření gravitačního zákona na vzdálenostech</a:t>
            </a:r>
            <a:r>
              <a:rPr lang="cs-CZ" altLang="cs-CZ" sz="2400" b="1" dirty="0">
                <a:latin typeface="+mn-lt"/>
              </a:rPr>
              <a:t>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zlomku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milimetru </a:t>
            </a:r>
            <a:r>
              <a:rPr lang="cs-CZ" altLang="cs-CZ" sz="2400" dirty="0">
                <a:latin typeface="+mn-lt"/>
              </a:rPr>
              <a:t>byla </a:t>
            </a:r>
            <a:r>
              <a:rPr lang="cs-CZ" altLang="cs-CZ" sz="2400" dirty="0" smtClean="0">
                <a:latin typeface="+mn-lt"/>
              </a:rPr>
              <a:t>počátkem tisíciletí </a:t>
            </a:r>
            <a:r>
              <a:rPr lang="cs-CZ" altLang="cs-CZ" sz="2400" dirty="0">
                <a:latin typeface="+mn-lt"/>
              </a:rPr>
              <a:t>věnována velká pozornost.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Pomocí moderní verze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torzních vah </a:t>
            </a:r>
            <a:r>
              <a:rPr lang="cs-CZ" altLang="cs-CZ" sz="2400" dirty="0">
                <a:latin typeface="+mn-lt"/>
              </a:rPr>
              <a:t>byl Newtonův zákon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ověřen až </a:t>
            </a:r>
            <a:r>
              <a:rPr lang="cs-CZ" altLang="cs-CZ" sz="2400" b="1" dirty="0">
                <a:solidFill>
                  <a:srgbClr val="FF3300"/>
                </a:solidFill>
                <a:latin typeface="+mn-lt"/>
              </a:rPr>
              <a:t>na vzdálenosti 80 mikronů</a:t>
            </a:r>
            <a:r>
              <a:rPr lang="en-US" altLang="cs-CZ" sz="2400" b="1" dirty="0">
                <a:solidFill>
                  <a:srgbClr val="FF3300"/>
                </a:solidFill>
                <a:latin typeface="+mn-lt"/>
              </a:rPr>
              <a:t>!</a:t>
            </a:r>
            <a:endParaRPr lang="en-US" altLang="cs-CZ" sz="2400" dirty="0">
              <a:latin typeface="+mn-lt"/>
            </a:endParaRPr>
          </a:p>
        </p:txBody>
      </p:sp>
      <p:pic>
        <p:nvPicPr>
          <p:cNvPr id="61446" name="Picture 4" descr="PWgra3_04-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1916113"/>
            <a:ext cx="2582863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2498725"/>
            <a:ext cx="4321175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8" name="Text Box 7"/>
          <p:cNvSpPr txBox="1">
            <a:spLocks noChangeArrowheads="1"/>
          </p:cNvSpPr>
          <p:nvPr/>
        </p:nvSpPr>
        <p:spPr bwMode="auto">
          <a:xfrm>
            <a:off x="468313" y="1870075"/>
            <a:ext cx="43123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Narušení Newtonova zákona?</a:t>
            </a:r>
          </a:p>
        </p:txBody>
      </p:sp>
    </p:spTree>
    <p:extLst>
      <p:ext uri="{BB962C8B-B14F-4D97-AF65-F5344CB8AC3E}">
        <p14:creationId xmlns:p14="http://schemas.microsoft.com/office/powerpoint/2010/main" val="202206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21</a:t>
            </a:fld>
            <a:endParaRPr lang="cs-CZ" altLang="cs-CZ"/>
          </a:p>
        </p:txBody>
      </p:sp>
      <p:sp>
        <p:nvSpPr>
          <p:cNvPr id="5" name="Obdélník 4"/>
          <p:cNvSpPr/>
          <p:nvPr/>
        </p:nvSpPr>
        <p:spPr>
          <a:xfrm>
            <a:off x="251520" y="135383"/>
            <a:ext cx="86409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cs-CZ" altLang="cs-CZ" sz="4000" b="1" dirty="0" smtClean="0">
                <a:solidFill>
                  <a:srgbClr val="0033CC"/>
                </a:solidFill>
                <a:latin typeface="+mn-lt"/>
              </a:rPr>
              <a:t>Standardní kosmologický model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51930" y="837589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+mn-lt"/>
                <a:cs typeface="Arial" panose="020B0604020202020204" pitchFamily="34" charset="0"/>
              </a:rPr>
              <a:t>Podobně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jako v mikrosvětě, existuje i standardní model v kosmologii. Je založen na Einsteinově obecné teorii relativity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myšlence Velkého třesku, jejímž otcem byl 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23728" y="1988840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Georges </a:t>
            </a:r>
            <a:r>
              <a:rPr lang="cs-CZ" altLang="cs-CZ" sz="2400" b="1" dirty="0" err="1">
                <a:solidFill>
                  <a:srgbClr val="0033CC"/>
                </a:solidFill>
                <a:latin typeface="+mn-lt"/>
              </a:rPr>
              <a:t>Lemaitre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 (1894 – 1966) </a:t>
            </a:r>
          </a:p>
        </p:txBody>
      </p:sp>
      <p:sp>
        <p:nvSpPr>
          <p:cNvPr id="8" name="Obdélník 7"/>
          <p:cNvSpPr/>
          <p:nvPr/>
        </p:nvSpPr>
        <p:spPr>
          <a:xfrm>
            <a:off x="611560" y="2471374"/>
            <a:ext cx="47369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katolický </a:t>
            </a:r>
            <a:r>
              <a:rPr lang="cs-CZ" altLang="cs-CZ" sz="2400" dirty="0" smtClean="0">
                <a:latin typeface="Arial" panose="020B0604020202020204" pitchFamily="34" charset="0"/>
              </a:rPr>
              <a:t>kněz, válečný hrdina, důlní inženýr, matematik, fyzik a  filosof, </a:t>
            </a:r>
            <a:r>
              <a:rPr lang="cs-CZ" altLang="cs-CZ" sz="2400" b="1" dirty="0" smtClean="0">
                <a:solidFill>
                  <a:srgbClr val="FF3300"/>
                </a:solidFill>
                <a:latin typeface="Arial" panose="020B0604020202020204" pitchFamily="34" charset="0"/>
              </a:rPr>
              <a:t>nedoceněný </a:t>
            </a:r>
            <a:r>
              <a:rPr lang="cs-CZ" altLang="cs-CZ" sz="2400" b="1" dirty="0">
                <a:solidFill>
                  <a:srgbClr val="FF3300"/>
                </a:solidFill>
                <a:latin typeface="Arial" panose="020B0604020202020204" pitchFamily="34" charset="0"/>
              </a:rPr>
              <a:t>génius</a:t>
            </a:r>
            <a:r>
              <a:rPr lang="cs-CZ" altLang="cs-CZ" sz="2400" dirty="0">
                <a:latin typeface="Arial" panose="020B0604020202020204" pitchFamily="34" charset="0"/>
              </a:rPr>
              <a:t>, </a:t>
            </a:r>
            <a:r>
              <a:rPr lang="cs-CZ" altLang="cs-CZ" sz="2400" dirty="0" smtClean="0">
                <a:latin typeface="Arial" panose="020B0604020202020204" pitchFamily="34" charset="0"/>
              </a:rPr>
              <a:t>který byl </a:t>
            </a:r>
            <a:r>
              <a:rPr lang="cs-CZ" altLang="cs-CZ" sz="2400" dirty="0">
                <a:latin typeface="Arial" panose="020B0604020202020204" pitchFamily="34" charset="0"/>
              </a:rPr>
              <a:t>po</a:t>
            </a:r>
            <a:r>
              <a:rPr lang="cs-CZ" altLang="cs-CZ" sz="2400" b="1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altLang="cs-CZ" sz="2400" b="1" dirty="0" err="1">
                <a:solidFill>
                  <a:srgbClr val="0033CC"/>
                </a:solidFill>
                <a:latin typeface="Arial" panose="020B0604020202020204" pitchFamily="34" charset="0"/>
              </a:rPr>
              <a:t>Einsteinovi</a:t>
            </a:r>
            <a:r>
              <a:rPr lang="en-US" altLang="cs-CZ" sz="2400" b="1" dirty="0">
                <a:solidFill>
                  <a:srgbClr val="0033CC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2400" b="1" dirty="0" err="1" smtClean="0">
                <a:solidFill>
                  <a:srgbClr val="0033CC"/>
                </a:solidFill>
                <a:latin typeface="Arial" panose="020B0604020202020204" pitchFamily="34" charset="0"/>
              </a:rPr>
              <a:t>Fridmanovi</a:t>
            </a:r>
            <a:r>
              <a:rPr lang="en-US" altLang="cs-CZ" sz="2400" dirty="0" smtClean="0">
                <a:latin typeface="Arial" panose="020B0604020202020204" pitchFamily="34" charset="0"/>
              </a:rPr>
              <a:t> </a:t>
            </a:r>
            <a:r>
              <a:rPr lang="en-US" altLang="cs-CZ" sz="2400" dirty="0">
                <a:latin typeface="Arial" panose="020B0604020202020204" pitchFamily="34" charset="0"/>
              </a:rPr>
              <a:t>a </a:t>
            </a:r>
            <a:r>
              <a:rPr lang="cs-CZ" altLang="cs-CZ" sz="2400" b="1" dirty="0">
                <a:solidFill>
                  <a:srgbClr val="0033CC"/>
                </a:solidFill>
                <a:latin typeface="Arial" panose="020B0604020202020204" pitchFamily="34" charset="0"/>
              </a:rPr>
              <a:t>de </a:t>
            </a:r>
            <a:r>
              <a:rPr lang="cs-CZ" altLang="cs-CZ" sz="2400" b="1" dirty="0" err="1">
                <a:solidFill>
                  <a:srgbClr val="0033CC"/>
                </a:solidFill>
                <a:latin typeface="Arial" panose="020B0604020202020204" pitchFamily="34" charset="0"/>
              </a:rPr>
              <a:t>Sitterovi</a:t>
            </a:r>
            <a:r>
              <a:rPr lang="cs-CZ" altLang="cs-CZ" sz="2400" dirty="0">
                <a:latin typeface="Arial" panose="020B0604020202020204" pitchFamily="34" charset="0"/>
              </a:rPr>
              <a:t> čtvrtým fyzikem, jenž aplikoval Einsteinovu obecnou teorii relativity </a:t>
            </a:r>
            <a:r>
              <a:rPr lang="cs-CZ" altLang="cs-CZ" sz="2400" b="1" dirty="0">
                <a:solidFill>
                  <a:srgbClr val="FF3300"/>
                </a:solidFill>
                <a:latin typeface="Arial" panose="020B0604020202020204" pitchFamily="34" charset="0"/>
              </a:rPr>
              <a:t>v kosmologii</a:t>
            </a:r>
            <a:r>
              <a:rPr lang="cs-CZ" altLang="cs-CZ" sz="2400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4" name="Picture 4" descr="Lemaitre&amp;Einste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28118"/>
            <a:ext cx="335438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57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délník 1"/>
          <p:cNvSpPr>
            <a:spLocks noChangeArrowheads="1"/>
          </p:cNvSpPr>
          <p:nvPr/>
        </p:nvSpPr>
        <p:spPr bwMode="auto">
          <a:xfrm>
            <a:off x="325438" y="-27384"/>
            <a:ext cx="8621712" cy="641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 roce 1917 aplikoval Einstein svou obecnou teorii relativity na idealizovaný případ vesmíru, </a:t>
            </a:r>
            <a:r>
              <a:rPr lang="cs-CZ" altLang="cs-CZ" sz="2400" b="1" dirty="0">
                <a:solidFill>
                  <a:srgbClr val="0033CC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v němž je hmota rozložena v prostoru </a:t>
            </a:r>
            <a:r>
              <a:rPr lang="cs-CZ" altLang="cs-CZ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homogenně a </a:t>
            </a:r>
            <a:r>
              <a:rPr lang="cs-CZ" altLang="cs-CZ" sz="2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izotropně</a:t>
            </a:r>
            <a:r>
              <a:rPr lang="cs-CZ" altLang="cs-CZ" sz="2400" dirty="0" smtClean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. </a:t>
            </a:r>
          </a:p>
          <a:p>
            <a:pPr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rgbClr val="000000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cs-CZ" altLang="cs-CZ" sz="2400" dirty="0" smtClean="0">
              <a:solidFill>
                <a:srgbClr val="000000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rgbClr val="000000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cs-CZ" altLang="cs-CZ" sz="2400" dirty="0" smtClean="0">
              <a:solidFill>
                <a:srgbClr val="000000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rgbClr val="000000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cs-CZ" altLang="cs-CZ" sz="2400" dirty="0" smtClean="0">
              <a:solidFill>
                <a:srgbClr val="000000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Předpokládal</a:t>
            </a: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, že ze svých rovnic dostane stacionární řešení, které by odpovídalo tehdejším znalostem o stavu vesmíru. </a:t>
            </a:r>
            <a:r>
              <a:rPr lang="cs-CZ" altLang="cs-CZ" sz="2400" dirty="0">
                <a:latin typeface="Arial" panose="020B0604020202020204" pitchFamily="34" charset="0"/>
                <a:cs typeface="Calibri" panose="020F0502020204030204" pitchFamily="34" charset="0"/>
              </a:rPr>
              <a:t>Protože hmota na sebe působí </a:t>
            </a:r>
            <a:r>
              <a:rPr lang="cs-CZ" altLang="cs-CZ" sz="2400" dirty="0" smtClean="0">
                <a:latin typeface="Arial" panose="020B0604020202020204" pitchFamily="34" charset="0"/>
                <a:cs typeface="Calibri" panose="020F0502020204030204" pitchFamily="34" charset="0"/>
              </a:rPr>
              <a:t>přitažlivě, </a:t>
            </a:r>
            <a:r>
              <a:rPr lang="cs-CZ" altLang="cs-CZ" sz="2400" dirty="0">
                <a:latin typeface="Arial" panose="020B0604020202020204" pitchFamily="34" charset="0"/>
                <a:cs typeface="Calibri" panose="020F0502020204030204" pitchFamily="34" charset="0"/>
              </a:rPr>
              <a:t>musel </a:t>
            </a:r>
            <a:r>
              <a:rPr lang="cs-CZ" altLang="cs-CZ" sz="2400" dirty="0" smtClean="0">
                <a:latin typeface="Arial" panose="020B0604020202020204" pitchFamily="34" charset="0"/>
                <a:cs typeface="Calibri" panose="020F0502020204030204" pitchFamily="34" charset="0"/>
              </a:rPr>
              <a:t>do </a:t>
            </a:r>
            <a:r>
              <a:rPr lang="cs-CZ" altLang="cs-CZ" sz="2400" dirty="0">
                <a:latin typeface="Arial" panose="020B0604020202020204" pitchFamily="34" charset="0"/>
                <a:cs typeface="Calibri" panose="020F0502020204030204" pitchFamily="34" charset="0"/>
              </a:rPr>
              <a:t>rovnic přidat tzv.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kosmologickou konstantu, která přitažlivost hmoty kompenzuje a efektivně působí jako antigravitace</a:t>
            </a: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. Jeho řešení  odpovídalo </a:t>
            </a:r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trojrozměrnému povrchu čtyřrozměrné koule</a:t>
            </a: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s konečným poloměrem. </a:t>
            </a:r>
            <a:endParaRPr lang="cs-CZ" altLang="cs-CZ" sz="2400" dirty="0"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512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0244"/>
            <a:ext cx="6120680" cy="231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Obdélník 6"/>
          <p:cNvSpPr>
            <a:spLocks noChangeArrowheads="1"/>
          </p:cNvSpPr>
          <p:nvPr/>
        </p:nvSpPr>
        <p:spPr bwMode="auto">
          <a:xfrm>
            <a:off x="1823938" y="1628800"/>
            <a:ext cx="534035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spcAft>
                <a:spcPts val="450"/>
              </a:spcAft>
              <a:buFontTx/>
              <a:buNone/>
            </a:pPr>
            <a:r>
              <a:rPr lang="cs-CZ" altLang="cs-CZ" b="1" u="sng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Einstein: vesmír je přece stálý</a:t>
            </a:r>
            <a:endParaRPr lang="cs-CZ" altLang="cs-CZ" dirty="0"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FBB2F7-BACB-4DB0-9452-1C65C3D782E0}" type="slidenum">
              <a:rPr lang="cs-CZ" altLang="cs-CZ" smtClean="0"/>
              <a:pPr>
                <a:defRPr/>
              </a:pPr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32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23</a:t>
            </a:fld>
            <a:endParaRPr lang="cs-CZ" altLang="cs-CZ"/>
          </a:p>
        </p:txBody>
      </p:sp>
      <p:sp>
        <p:nvSpPr>
          <p:cNvPr id="5" name="Obdélník 13"/>
          <p:cNvSpPr>
            <a:spLocks noChangeArrowheads="1"/>
          </p:cNvSpPr>
          <p:nvPr/>
        </p:nvSpPr>
        <p:spPr bwMode="auto">
          <a:xfrm>
            <a:off x="1171575" y="100013"/>
            <a:ext cx="63785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spcAft>
                <a:spcPts val="450"/>
              </a:spcAft>
              <a:buFontTx/>
              <a:buNone/>
            </a:pPr>
            <a:r>
              <a:rPr lang="cs-CZ" altLang="cs-CZ" b="1" u="sng" dirty="0" err="1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Fridman</a:t>
            </a:r>
            <a:r>
              <a:rPr lang="cs-CZ" altLang="cs-CZ" b="1" u="sng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1922: ale tak to být nemusí </a:t>
            </a:r>
            <a:endParaRPr lang="cs-CZ" altLang="cs-CZ" dirty="0"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6" y="764704"/>
            <a:ext cx="1868624" cy="278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délník 6"/>
              <p:cNvSpPr/>
              <p:nvPr/>
            </p:nvSpPr>
            <p:spPr>
              <a:xfrm>
                <a:off x="2182097" y="708487"/>
                <a:ext cx="6912767" cy="28585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cs-CZ" sz="2400" dirty="0" smtClean="0">
                    <a:solidFill>
                      <a:srgbClr val="000000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 roce 1922 </a:t>
                </a:r>
                <a:r>
                  <a:rPr lang="cs-CZ" sz="2400" dirty="0" err="1">
                    <a:solidFill>
                      <a:srgbClr val="000000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lenigradský</a:t>
                </a:r>
                <a:r>
                  <a:rPr lang="cs-CZ" sz="2400" dirty="0">
                    <a:solidFill>
                      <a:srgbClr val="000000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matematik Alexandr </a:t>
                </a:r>
                <a:r>
                  <a:rPr lang="cs-CZ" sz="2400" dirty="0" err="1">
                    <a:solidFill>
                      <a:srgbClr val="000000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Fridman</a:t>
                </a:r>
                <a:r>
                  <a:rPr lang="cs-CZ" sz="2400" dirty="0">
                    <a:solidFill>
                      <a:srgbClr val="000000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cs-CZ" sz="2400" dirty="0" smtClean="0">
                    <a:solidFill>
                      <a:srgbClr val="000000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1888-1925</a:t>
                </a:r>
                <a:r>
                  <a:rPr lang="cs-CZ" sz="2400" dirty="0">
                    <a:solidFill>
                      <a:srgbClr val="000000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) přepsal Einsteinovy rovnice pro </a:t>
                </a:r>
                <a:r>
                  <a:rPr lang="cs-CZ" sz="2400" b="1" dirty="0">
                    <a:solidFill>
                      <a:srgbClr val="FF0000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homogenní a izotropní vesmír </a:t>
                </a:r>
                <a:r>
                  <a:rPr lang="cs-CZ" sz="2400" dirty="0">
                    <a:solidFill>
                      <a:srgbClr val="000000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do tvaru, který měl názorný fyzikální </a:t>
                </a:r>
                <a:r>
                  <a:rPr lang="cs-CZ" sz="2400" dirty="0" smtClean="0">
                    <a:solidFill>
                      <a:srgbClr val="000000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význam. </a:t>
                </a:r>
                <a:r>
                  <a:rPr lang="cs-CZ" sz="2400" b="1" dirty="0">
                    <a:solidFill>
                      <a:srgbClr val="0033CC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 </a:t>
                </a:r>
                <a:r>
                  <a:rPr lang="cs-CZ" sz="2400" b="1" dirty="0" smtClean="0">
                    <a:solidFill>
                      <a:srgbClr val="0033CC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něm </a:t>
                </a:r>
                <a:r>
                  <a:rPr lang="cs-CZ" sz="2400" b="1" dirty="0">
                    <a:solidFill>
                      <a:srgbClr val="0033CC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vystupuje veličina </a:t>
                </a:r>
                <a14:m>
                  <m:oMath xmlns:m="http://schemas.openxmlformats.org/officeDocument/2006/math">
                    <m:r>
                      <a:rPr lang="cs-CZ" sz="2400" b="1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𝑹</m:t>
                    </m:r>
                    <m:r>
                      <a:rPr lang="cs-CZ" sz="2400" b="1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cs-CZ" sz="2400" b="1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𝒕</m:t>
                    </m:r>
                    <m:r>
                      <a:rPr lang="cs-CZ" sz="2400" b="1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cs-CZ" sz="2400" b="1" dirty="0">
                    <a:solidFill>
                      <a:srgbClr val="0033CC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, která popisuje, jak závisí na čase vzdálenosti </a:t>
                </a:r>
                <a:r>
                  <a:rPr lang="cs-CZ" sz="2400" b="1" dirty="0" smtClean="0">
                    <a:solidFill>
                      <a:srgbClr val="0033CC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dvojic </a:t>
                </a:r>
                <a:r>
                  <a:rPr lang="cs-CZ" sz="2400" b="1" dirty="0">
                    <a:solidFill>
                      <a:srgbClr val="0033CC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bodů v třírozměrném prostoru. </a:t>
                </a:r>
                <a:endParaRPr lang="cs-CZ" sz="24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Obdélní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097" y="708487"/>
                <a:ext cx="6912767" cy="2858539"/>
              </a:xfrm>
              <a:prstGeom prst="rect">
                <a:avLst/>
              </a:prstGeom>
              <a:blipFill>
                <a:blip r:embed="rId3" cstate="print"/>
                <a:stretch>
                  <a:fillRect l="-1411" t="-1706" r="-1587" b="-298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bdélník 9"/>
          <p:cNvSpPr/>
          <p:nvPr/>
        </p:nvSpPr>
        <p:spPr>
          <a:xfrm>
            <a:off x="183096" y="3665295"/>
            <a:ext cx="8853400" cy="1727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iskutoval </a:t>
            </a:r>
            <a:r>
              <a:rPr lang="cs-CZ" altLang="cs-CZ" sz="2400" dirty="0" smtClean="0">
                <a:latin typeface="Arial" panose="020B0604020202020204" pitchFamily="34" charset="0"/>
                <a:cs typeface="Calibri" panose="020F0502020204030204" pitchFamily="34" charset="0"/>
              </a:rPr>
              <a:t>různé </a:t>
            </a:r>
            <a:r>
              <a:rPr lang="cs-CZ" altLang="cs-CZ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globální geometrie vesmíru</a:t>
            </a:r>
            <a:r>
              <a:rPr lang="cs-CZ" altLang="cs-CZ" sz="2400" dirty="0">
                <a:solidFill>
                  <a:srgbClr val="0033CC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endParaRPr lang="cs-CZ" altLang="cs-CZ" sz="2400" dirty="0" smtClean="0">
              <a:solidFill>
                <a:srgbClr val="0033CC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altLang="cs-CZ" sz="2400" dirty="0" smtClean="0">
                <a:latin typeface="Arial" panose="020B0604020202020204" pitchFamily="34" charset="0"/>
                <a:cs typeface="Calibri" panose="020F0502020204030204" pitchFamily="34" charset="0"/>
              </a:rPr>
              <a:t>a ukázal</a:t>
            </a:r>
            <a:r>
              <a:rPr lang="cs-CZ" altLang="cs-CZ" sz="2400" dirty="0">
                <a:latin typeface="Arial" panose="020B0604020202020204" pitchFamily="34" charset="0"/>
                <a:cs typeface="Calibri" panose="020F0502020204030204" pitchFamily="34" charset="0"/>
              </a:rPr>
              <a:t>, že Einsteinovy rovnice </a:t>
            </a:r>
            <a:r>
              <a:rPr lang="cs-CZ" altLang="cs-CZ" sz="2400" dirty="0" smtClean="0">
                <a:latin typeface="Arial" panose="020B0604020202020204" pitchFamily="34" charset="0"/>
                <a:cs typeface="Calibri" panose="020F0502020204030204" pitchFamily="34" charset="0"/>
              </a:rPr>
              <a:t>ve všech případech připouštějí</a:t>
            </a:r>
            <a:r>
              <a:rPr lang="cs-CZ" alt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řešení závisející na čase</a:t>
            </a: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, ale tehdejší znalosti neumožňovaly určit, jakému řešení náš vesmír odpovídá.</a:t>
            </a:r>
            <a:endParaRPr lang="cs-CZ" altLang="cs-CZ" sz="2400" dirty="0"/>
          </a:p>
        </p:txBody>
      </p:sp>
      <p:sp>
        <p:nvSpPr>
          <p:cNvPr id="11" name="Obdélník 10"/>
          <p:cNvSpPr/>
          <p:nvPr/>
        </p:nvSpPr>
        <p:spPr>
          <a:xfrm>
            <a:off x="145300" y="5302592"/>
            <a:ext cx="87800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Jeho krok lze pro případ kladné křivosti dvourozměrného prostoru přiblížit </a:t>
            </a:r>
            <a:r>
              <a:rPr lang="cs-CZ" sz="24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jednoduchou analogií s nafukováním míče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5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24</a:t>
            </a:fld>
            <a:endParaRPr lang="cs-CZ" altLang="cs-CZ"/>
          </a:p>
        </p:txBody>
      </p:sp>
      <p:sp>
        <p:nvSpPr>
          <p:cNvPr id="5" name="Obdélník 4"/>
          <p:cNvSpPr/>
          <p:nvPr/>
        </p:nvSpPr>
        <p:spPr>
          <a:xfrm>
            <a:off x="363910" y="116632"/>
            <a:ext cx="87800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Jeho krok lze pro případ kladné křivosti dvourozměrného prostoru přiblížit </a:t>
            </a:r>
            <a:r>
              <a:rPr lang="cs-CZ" sz="24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jednoduchou analogií s nafukováním míče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79" y="908540"/>
            <a:ext cx="5155951" cy="243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4"/>
          <p:cNvSpPr>
            <a:spLocks noChangeArrowheads="1"/>
          </p:cNvSpPr>
          <p:nvPr/>
        </p:nvSpPr>
        <p:spPr bwMode="auto">
          <a:xfrm>
            <a:off x="554990" y="2955943"/>
            <a:ext cx="8688387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ts val="450"/>
              </a:spcAft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Metriku na povrchu koule, tj. předpis jak spočítat vzdálenosti dvou bodů, lze napsat různým způsobem, například takto</a:t>
            </a:r>
          </a:p>
        </p:txBody>
      </p:sp>
      <p:pic>
        <p:nvPicPr>
          <p:cNvPr id="8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82291"/>
            <a:ext cx="66960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2082200" y="3886578"/>
            <a:ext cx="862732" cy="5144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8"/>
          <p:cNvSpPr txBox="1">
            <a:spLocks noChangeArrowheads="1"/>
          </p:cNvSpPr>
          <p:nvPr/>
        </p:nvSpPr>
        <p:spPr bwMode="auto">
          <a:xfrm>
            <a:off x="2067668" y="4463230"/>
            <a:ext cx="5908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Spolupohybující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comoving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) </a:t>
            </a:r>
            <a:r>
              <a:rPr lang="cs-CZ" altLang="cs-CZ" sz="2400" dirty="0">
                <a:latin typeface="Arial" panose="020B0604020202020204" pitchFamily="34" charset="0"/>
              </a:rPr>
              <a:t>souřadnice</a:t>
            </a:r>
          </a:p>
        </p:txBody>
      </p:sp>
      <p:sp>
        <p:nvSpPr>
          <p:cNvPr id="11" name="Šipka doprava 10"/>
          <p:cNvSpPr/>
          <p:nvPr/>
        </p:nvSpPr>
        <p:spPr>
          <a:xfrm rot="1588067">
            <a:off x="3293553" y="4387035"/>
            <a:ext cx="806450" cy="137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2" name="Šipka doprava 11"/>
          <p:cNvSpPr/>
          <p:nvPr/>
        </p:nvSpPr>
        <p:spPr>
          <a:xfrm rot="9419081">
            <a:off x="4773111" y="4388456"/>
            <a:ext cx="806450" cy="123759"/>
          </a:xfrm>
          <a:prstGeom prst="rightArrow">
            <a:avLst>
              <a:gd name="adj1" fmla="val 5885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3" name="Obdélník 5"/>
          <p:cNvSpPr>
            <a:spLocks noChangeArrowheads="1"/>
          </p:cNvSpPr>
          <p:nvPr/>
        </p:nvSpPr>
        <p:spPr bwMode="auto">
          <a:xfrm>
            <a:off x="479548" y="4885657"/>
            <a:ext cx="81962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Pro metriku </a:t>
            </a:r>
            <a:r>
              <a:rPr lang="cs-CZ" altLang="cs-CZ" sz="2400" b="1" dirty="0">
                <a:solidFill>
                  <a:srgbClr val="1D1AA6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třírozměrného povrchu čtyřrozměrné koule </a:t>
            </a:r>
            <a:r>
              <a:rPr lang="cs-CZ" altLang="cs-CZ" sz="2400" dirty="0" err="1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Fridman</a:t>
            </a: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napsal </a:t>
            </a:r>
            <a:r>
              <a:rPr lang="cs-CZ" altLang="cs-CZ" sz="2400" dirty="0" smtClean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analogický výraz</a:t>
            </a:r>
            <a:endParaRPr lang="cs-CZ" altLang="cs-CZ" sz="2400" dirty="0"/>
          </a:p>
        </p:txBody>
      </p:sp>
      <p:pic>
        <p:nvPicPr>
          <p:cNvPr id="14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329" y="5783206"/>
            <a:ext cx="6743342" cy="7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2234600" y="5877272"/>
            <a:ext cx="862732" cy="5144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384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25</a:t>
            </a:fld>
            <a:endParaRPr lang="cs-CZ" alt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délník 4"/>
              <p:cNvSpPr/>
              <p:nvPr/>
            </p:nvSpPr>
            <p:spPr>
              <a:xfrm>
                <a:off x="179512" y="44624"/>
                <a:ext cx="8784976" cy="882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sz="24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Pro </a:t>
                </a:r>
                <a:r>
                  <a:rPr lang="cs-CZ" sz="2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škálovací</a:t>
                </a:r>
                <a:r>
                  <a:rPr lang="cs-CZ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faktor </a:t>
                </a:r>
                <a14:m>
                  <m:oMath xmlns:m="http://schemas.openxmlformats.org/officeDocument/2006/math">
                    <m:r>
                      <a:rPr lang="cs-CZ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cs-CZ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cs-CZ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cs-CZ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cs-CZ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Fridman</a:t>
                </a:r>
                <a:r>
                  <a:rPr lang="cs-CZ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odvodil z Einsteinových rovnic dvě </a:t>
                </a:r>
                <a:r>
                  <a:rPr lang="cs-CZ" sz="24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rovnice pro </a:t>
                </a:r>
                <a:r>
                  <a:rPr lang="cs-CZ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popis vývoje vesmíru</a:t>
                </a:r>
                <a:endParaRPr lang="cs-CZ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Obdélní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44624"/>
                <a:ext cx="8784976" cy="882678"/>
              </a:xfrm>
              <a:prstGeom prst="rect">
                <a:avLst/>
              </a:prstGeom>
              <a:blipFill>
                <a:blip r:embed="rId2" cstate="print"/>
                <a:stretch>
                  <a:fillRect l="-1040" t="-5517" b="-1172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976044"/>
            <a:ext cx="5970526" cy="21649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délník 7"/>
              <p:cNvSpPr/>
              <p:nvPr/>
            </p:nvSpPr>
            <p:spPr>
              <a:xfrm>
                <a:off x="179512" y="3172920"/>
                <a:ext cx="8964488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kde </a:t>
                </a:r>
                <a14:m>
                  <m:oMath xmlns:m="http://schemas.openxmlformats.org/officeDocument/2006/math">
                    <m:r>
                      <a:rPr lang="cs-CZ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𝜚</m:t>
                    </m:r>
                  </m:oMath>
                </a14:m>
                <a:r>
                  <a:rPr lang="cs-CZ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je prostorová hustota energie, </a:t>
                </a:r>
                <a14:m>
                  <m:oMath xmlns:m="http://schemas.openxmlformats.org/officeDocument/2006/math">
                    <m:r>
                      <a:rPr lang="cs-CZ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𝑝</m:t>
                    </m:r>
                  </m:oMath>
                </a14:m>
                <a:r>
                  <a:rPr lang="cs-CZ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je tlak, G je Newtonova gravitační konstanta, </a:t>
                </a:r>
                <a14:m>
                  <m:oMath xmlns:m="http://schemas.openxmlformats.org/officeDocument/2006/math">
                    <m:r>
                      <a:rPr lang="cs-CZ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𝜆</m:t>
                    </m:r>
                    <m:r>
                      <a:rPr lang="cs-CZ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cs-CZ" sz="24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je kosmologická </a:t>
                </a:r>
                <a:r>
                  <a:rPr lang="cs-CZ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konstanta a </a:t>
                </a:r>
                <a:r>
                  <a:rPr lang="cs-CZ" sz="24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k=1,0,-1 odpovídají třírozměrnému </a:t>
                </a:r>
                <a:r>
                  <a:rPr lang="cs-CZ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prostoru s konstantní </a:t>
                </a:r>
                <a:r>
                  <a:rPr lang="cs-CZ" sz="24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kladnou, nulovou a zápornou </a:t>
                </a:r>
                <a:r>
                  <a:rPr lang="cs-CZ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křivostí. </a:t>
                </a:r>
                <a:r>
                  <a:rPr lang="cs-CZ" sz="24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Zatímco </a:t>
                </a:r>
                <a:r>
                  <a:rPr lang="cs-CZ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normální hmota působí přitažlivě, tj. způsobuje zpomalování rozpínání, </a:t>
                </a:r>
                <a:endParaRPr lang="cs-CZ" sz="24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kosmologická konstanta rozpínání zrychluje</a:t>
                </a:r>
                <a:r>
                  <a:rPr lang="cs-CZ" sz="24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endParaRPr lang="cs-CZ" sz="8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cs-CZ" sz="24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Tyto rovnice mají názorné </a:t>
                </a:r>
                <a:r>
                  <a:rPr lang="cs-CZ" sz="2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cs-CZ" sz="24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nalogie v klasické mechanice:</a:t>
                </a:r>
                <a:endParaRPr lang="cs-CZ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Obdélní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3172920"/>
                <a:ext cx="8964488" cy="2862322"/>
              </a:xfrm>
              <a:prstGeom prst="rect">
                <a:avLst/>
              </a:prstGeom>
              <a:blipFill>
                <a:blip r:embed="rId4" cstate="print"/>
                <a:stretch>
                  <a:fillRect l="-1020" t="-1489" b="-404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bdélník 8"/>
          <p:cNvSpPr/>
          <p:nvPr/>
        </p:nvSpPr>
        <p:spPr>
          <a:xfrm>
            <a:off x="1148133" y="1002703"/>
            <a:ext cx="5976664" cy="206467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505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26</a:t>
            </a:fld>
            <a:endParaRPr lang="cs-CZ" alt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" y="180839"/>
            <a:ext cx="9036496" cy="324816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6" y="3573463"/>
            <a:ext cx="8791179" cy="314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7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7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8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8A2C8-BC53-4A37-A682-2740C1F1E5CC}" type="slidenum">
              <a:rPr lang="cs-CZ" altLang="cs-CZ"/>
              <a:pPr>
                <a:defRPr/>
              </a:pPr>
              <a:t>27</a:t>
            </a:fld>
            <a:endParaRPr lang="cs-CZ" altLang="cs-CZ"/>
          </a:p>
        </p:txBody>
      </p:sp>
      <p:sp>
        <p:nvSpPr>
          <p:cNvPr id="63493" name="Rectangle 4"/>
          <p:cNvSpPr>
            <a:spLocks noChangeArrowheads="1"/>
          </p:cNvSpPr>
          <p:nvPr/>
        </p:nvSpPr>
        <p:spPr bwMode="auto">
          <a:xfrm>
            <a:off x="135007" y="559058"/>
            <a:ext cx="8694655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cs-CZ" altLang="cs-CZ" sz="2400" dirty="0" err="1" smtClean="0">
                <a:latin typeface="+mn-lt"/>
              </a:rPr>
              <a:t>Lemaitre</a:t>
            </a:r>
            <a:r>
              <a:rPr lang="cs-CZ" altLang="cs-CZ" sz="2400" dirty="0" smtClean="0">
                <a:latin typeface="+mn-lt"/>
              </a:rPr>
              <a:t> na rozdíl od </a:t>
            </a:r>
            <a:r>
              <a:rPr lang="cs-CZ" altLang="cs-CZ" sz="2400" dirty="0" err="1" smtClean="0">
                <a:latin typeface="+mn-lt"/>
              </a:rPr>
              <a:t>Fridmana</a:t>
            </a:r>
            <a:r>
              <a:rPr lang="cs-CZ" altLang="cs-CZ" sz="2400" dirty="0" smtClean="0">
                <a:latin typeface="+mn-lt"/>
              </a:rPr>
              <a:t> byl fyzik skvěle seznámený se experimentálními daty a proto ve </a:t>
            </a:r>
            <a:r>
              <a:rPr lang="cs-CZ" altLang="cs-CZ" sz="2400" dirty="0">
                <a:latin typeface="+mn-lt"/>
              </a:rPr>
              <a:t>své práci z roku </a:t>
            </a:r>
            <a:r>
              <a:rPr lang="cs-CZ" altLang="cs-CZ" sz="2400" b="1" dirty="0">
                <a:latin typeface="+mn-lt"/>
              </a:rPr>
              <a:t>1927</a:t>
            </a:r>
            <a:r>
              <a:rPr lang="cs-CZ" altLang="cs-CZ" sz="2400" dirty="0">
                <a:latin typeface="+mn-lt"/>
              </a:rPr>
              <a:t> </a:t>
            </a:r>
            <a:endParaRPr lang="cs-CZ" altLang="cs-CZ" sz="2400" dirty="0" smtClean="0">
              <a:latin typeface="+mn-lt"/>
            </a:endParaRPr>
          </a:p>
          <a:p>
            <a:pPr eaLnBrk="1" hangingPunct="1"/>
            <a:endParaRPr lang="cs-CZ" altLang="cs-CZ" sz="800" dirty="0">
              <a:latin typeface="+mn-lt"/>
            </a:endParaRPr>
          </a:p>
          <a:p>
            <a:pPr eaLnBrk="1" hangingPunct="1"/>
            <a:r>
              <a:rPr lang="cs-CZ" altLang="cs-CZ" sz="2400" i="1" dirty="0" smtClean="0">
                <a:solidFill>
                  <a:srgbClr val="0033CC"/>
                </a:solidFill>
                <a:latin typeface="+mn-lt"/>
              </a:rPr>
              <a:t>Homogenní vesmír s konstantní hmotností a rostoucím průměrem, který zohledňuje radiální rychlost extragalaktických mlhovin. </a:t>
            </a:r>
            <a:endParaRPr lang="cs-CZ" altLang="cs-CZ" sz="800" dirty="0">
              <a:solidFill>
                <a:srgbClr val="0033CC"/>
              </a:solidFill>
              <a:latin typeface="+mn-lt"/>
            </a:endParaRPr>
          </a:p>
          <a:p>
            <a:pPr eaLnBrk="1" hangingPunct="1"/>
            <a:r>
              <a:rPr lang="cs-CZ" altLang="cs-CZ" sz="2400" dirty="0" smtClean="0">
                <a:latin typeface="+mn-lt"/>
              </a:rPr>
              <a:t>publikované </a:t>
            </a:r>
            <a:r>
              <a:rPr lang="cs-CZ" altLang="cs-CZ" sz="2400" dirty="0">
                <a:latin typeface="+mn-lt"/>
              </a:rPr>
              <a:t>v </a:t>
            </a:r>
            <a:r>
              <a:rPr lang="cs-CZ" altLang="cs-CZ" sz="2400" dirty="0" smtClean="0">
                <a:latin typeface="+mn-lt"/>
              </a:rPr>
              <a:t>málo čteném francouzsky </a:t>
            </a:r>
            <a:r>
              <a:rPr lang="cs-CZ" altLang="cs-CZ" sz="2400" dirty="0">
                <a:latin typeface="+mn-lt"/>
              </a:rPr>
              <a:t>p</a:t>
            </a:r>
            <a:r>
              <a:rPr lang="cs-CZ" altLang="cs-CZ" sz="2400" dirty="0" smtClean="0">
                <a:latin typeface="+mn-lt"/>
              </a:rPr>
              <a:t>saném časopise </a:t>
            </a:r>
            <a:r>
              <a:rPr lang="cs-CZ" altLang="cs-CZ" sz="2400" dirty="0" err="1" smtClean="0">
                <a:latin typeface="+mn-lt"/>
              </a:rPr>
              <a:t>Annales</a:t>
            </a:r>
            <a:r>
              <a:rPr lang="cs-CZ" altLang="cs-CZ" sz="2400" dirty="0" smtClean="0">
                <a:latin typeface="+mn-lt"/>
              </a:rPr>
              <a:t> </a:t>
            </a:r>
            <a:r>
              <a:rPr lang="cs-CZ" altLang="cs-CZ" sz="2400" dirty="0">
                <a:latin typeface="+mn-lt"/>
              </a:rPr>
              <a:t>de la </a:t>
            </a:r>
            <a:r>
              <a:rPr lang="cs-CZ" altLang="cs-CZ" sz="2400" dirty="0" err="1">
                <a:latin typeface="+mn-lt"/>
              </a:rPr>
              <a:t>Société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Scientifique</a:t>
            </a:r>
            <a:r>
              <a:rPr lang="cs-CZ" altLang="cs-CZ" sz="2400" dirty="0">
                <a:latin typeface="+mn-lt"/>
              </a:rPr>
              <a:t> de </a:t>
            </a:r>
            <a:r>
              <a:rPr lang="cs-CZ" altLang="cs-CZ" sz="2400" dirty="0" err="1">
                <a:latin typeface="+mn-lt"/>
              </a:rPr>
              <a:t>Bruxelles</a:t>
            </a:r>
            <a:endParaRPr lang="cs-CZ" altLang="cs-CZ" sz="2400" dirty="0">
              <a:latin typeface="+mn-lt"/>
            </a:endParaRP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158953" y="3359825"/>
            <a:ext cx="8826094" cy="19389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n</a:t>
            </a:r>
            <a:r>
              <a:rPr lang="cs-CZ" altLang="cs-CZ" sz="2400" b="1" dirty="0" smtClean="0">
                <a:solidFill>
                  <a:srgbClr val="FF0000"/>
                </a:solidFill>
                <a:latin typeface="+mn-lt"/>
              </a:rPr>
              <a:t>ejen nezávisle odvodil </a:t>
            </a:r>
            <a:r>
              <a:rPr lang="cs-CZ" altLang="cs-CZ" sz="2400" b="1" dirty="0" err="1" smtClean="0">
                <a:solidFill>
                  <a:srgbClr val="FF0000"/>
                </a:solidFill>
                <a:latin typeface="+mn-lt"/>
              </a:rPr>
              <a:t>Fridmanovy</a:t>
            </a:r>
            <a:r>
              <a:rPr lang="cs-CZ" altLang="cs-CZ" sz="2400" b="1" dirty="0" smtClean="0">
                <a:solidFill>
                  <a:srgbClr val="FF0000"/>
                </a:solidFill>
                <a:latin typeface="+mn-lt"/>
              </a:rPr>
              <a:t> rovnice, ale dal jim jasný fyzikální význam a tak objevil 2 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roky před </a:t>
            </a:r>
            <a:r>
              <a:rPr lang="cs-CZ" altLang="cs-CZ" sz="2400" b="1" dirty="0" err="1" smtClean="0">
                <a:solidFill>
                  <a:srgbClr val="FF0000"/>
                </a:solidFill>
                <a:latin typeface="+mn-lt"/>
              </a:rPr>
              <a:t>Hubblem</a:t>
            </a:r>
            <a:r>
              <a:rPr lang="cs-CZ" altLang="cs-CZ" sz="2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cs-CZ" sz="2400" dirty="0" smtClean="0">
                <a:latin typeface="+mn-lt"/>
              </a:rPr>
              <a:t>to, co se do roku 2018 nazývalo </a:t>
            </a:r>
            <a:r>
              <a:rPr lang="cs-CZ" altLang="cs-CZ" sz="2400" b="1" dirty="0" smtClean="0">
                <a:solidFill>
                  <a:srgbClr val="0033CC"/>
                </a:solidFill>
                <a:latin typeface="+mn-lt"/>
              </a:rPr>
              <a:t>„</a:t>
            </a:r>
            <a:r>
              <a:rPr lang="cs-CZ" altLang="cs-CZ" sz="2400" b="1" dirty="0" err="1" smtClean="0">
                <a:solidFill>
                  <a:srgbClr val="0033CC"/>
                </a:solidFill>
                <a:latin typeface="+mn-lt"/>
              </a:rPr>
              <a:t>Hubbleův</a:t>
            </a:r>
            <a:r>
              <a:rPr lang="cs-CZ" altLang="cs-CZ" sz="2400" b="1" dirty="0" smtClean="0">
                <a:solidFill>
                  <a:srgbClr val="0033CC"/>
                </a:solidFill>
                <a:latin typeface="+mn-lt"/>
              </a:rPr>
              <a:t>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zákon</a:t>
            </a:r>
            <a:r>
              <a:rPr lang="cs-CZ" altLang="cs-CZ" sz="2400" b="1" dirty="0" smtClean="0">
                <a:solidFill>
                  <a:srgbClr val="0033CC"/>
                </a:solidFill>
                <a:latin typeface="+mn-lt"/>
              </a:rPr>
              <a:t>“ </a:t>
            </a:r>
            <a:r>
              <a:rPr lang="cs-CZ" altLang="cs-CZ" sz="2400" dirty="0" smtClean="0">
                <a:latin typeface="+mn-lt"/>
              </a:rPr>
              <a:t>a to co se z rozhodnutí Mezinárodní astronomické unie od té doby oprávněně nazývá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„</a:t>
            </a:r>
            <a:r>
              <a:rPr lang="cs-CZ" altLang="cs-CZ" sz="2400" b="1" dirty="0" err="1" smtClean="0">
                <a:solidFill>
                  <a:srgbClr val="0033CC"/>
                </a:solidFill>
                <a:latin typeface="+mn-lt"/>
              </a:rPr>
              <a:t>Hubbleův-Lemaitrův</a:t>
            </a:r>
            <a:r>
              <a:rPr lang="cs-CZ" altLang="cs-CZ" sz="2400" b="1" dirty="0" smtClean="0">
                <a:solidFill>
                  <a:srgbClr val="0033CC"/>
                </a:solidFill>
                <a:latin typeface="+mn-lt"/>
              </a:rPr>
              <a:t> zákon“.</a:t>
            </a: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1222373" y="107291"/>
            <a:ext cx="645636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b="1" dirty="0" err="1">
                <a:solidFill>
                  <a:srgbClr val="1D1AA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Lemaître</a:t>
            </a:r>
            <a:r>
              <a:rPr lang="cs-CZ" altLang="cs-CZ" b="1" dirty="0">
                <a:solidFill>
                  <a:srgbClr val="1D1AA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vesmír se opravdu rozpíná</a:t>
            </a:r>
            <a:endParaRPr lang="cs-CZ" altLang="cs-CZ" dirty="0">
              <a:solidFill>
                <a:srgbClr val="1D1AA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58953" y="5356522"/>
            <a:ext cx="8670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Lemaitre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také rozuměl 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významu kosmologické konstanty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nezavrhl ji jako Einstein.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3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/>
      <p:bldP spid="63496" grpId="0"/>
      <p:bldP spid="9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539750" y="14288"/>
            <a:ext cx="8172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rgbClr val="FF0000"/>
                </a:solidFill>
              </a:rPr>
              <a:t>Globální rozpínání </a:t>
            </a:r>
            <a:r>
              <a:rPr lang="cs-CZ" altLang="cs-CZ" sz="2400" b="1"/>
              <a:t>hommogeního izotropního prostoru</a:t>
            </a:r>
          </a:p>
        </p:txBody>
      </p:sp>
      <p:pic>
        <p:nvPicPr>
          <p:cNvPr id="1047" name="Picture 6" descr="universeball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88" y="2106613"/>
            <a:ext cx="2185987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Text Box 7"/>
          <p:cNvSpPr txBox="1">
            <a:spLocks noChangeArrowheads="1"/>
          </p:cNvSpPr>
          <p:nvPr/>
        </p:nvSpPr>
        <p:spPr bwMode="auto">
          <a:xfrm rot="-5400000">
            <a:off x="6370638" y="3286125"/>
            <a:ext cx="97948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rychlost</a:t>
            </a:r>
          </a:p>
        </p:txBody>
      </p:sp>
      <p:sp>
        <p:nvSpPr>
          <p:cNvPr id="1044" name="Text Box 8"/>
          <p:cNvSpPr txBox="1">
            <a:spLocks noChangeArrowheads="1"/>
          </p:cNvSpPr>
          <p:nvPr/>
        </p:nvSpPr>
        <p:spPr bwMode="auto">
          <a:xfrm>
            <a:off x="7524750" y="4870450"/>
            <a:ext cx="1287463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fyzikální</a:t>
            </a:r>
          </a:p>
          <a:p>
            <a:pPr eaLnBrk="1" hangingPunct="1"/>
            <a:r>
              <a:rPr lang="cs-CZ" altLang="cs-CZ"/>
              <a:t>vzdálenost</a:t>
            </a:r>
          </a:p>
        </p:txBody>
      </p:sp>
      <p:graphicFrame>
        <p:nvGraphicFramePr>
          <p:cNvPr id="62469" name="Object 5"/>
          <p:cNvGraphicFramePr>
            <a:graphicFrameLocks noChangeAspect="1"/>
          </p:cNvGraphicFramePr>
          <p:nvPr/>
        </p:nvGraphicFramePr>
        <p:xfrm>
          <a:off x="2700338" y="654050"/>
          <a:ext cx="2376487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206" name="Rovnice" r:id="rId4" imgW="748975" imgH="203112" progId="">
                  <p:embed/>
                </p:oleObj>
              </mc:Choice>
              <mc:Fallback>
                <p:oleObj name="Rovnice" r:id="rId4" imgW="748975" imgH="203112" progId="">
                  <p:embed/>
                  <p:pic>
                    <p:nvPicPr>
                      <p:cNvPr id="0" name="Picture 1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654050"/>
                        <a:ext cx="2376487" cy="642938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6"/>
          <p:cNvGraphicFramePr>
            <a:graphicFrameLocks noChangeAspect="1"/>
          </p:cNvGraphicFramePr>
          <p:nvPr/>
        </p:nvGraphicFramePr>
        <p:xfrm>
          <a:off x="1360488" y="5083175"/>
          <a:ext cx="623252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207" name="Rovnice" r:id="rId6" imgW="2590800" imgH="419100" progId="">
                  <p:embed/>
                </p:oleObj>
              </mc:Choice>
              <mc:Fallback>
                <p:oleObj name="Rovnice" r:id="rId6" imgW="2590800" imgH="419100" progId="">
                  <p:embed/>
                  <p:pic>
                    <p:nvPicPr>
                      <p:cNvPr id="0" name="Picture 1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0488" y="5083175"/>
                        <a:ext cx="6232525" cy="1009650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ovéPole 24"/>
          <p:cNvSpPr txBox="1">
            <a:spLocks noChangeArrowheads="1"/>
          </p:cNvSpPr>
          <p:nvPr/>
        </p:nvSpPr>
        <p:spPr bwMode="auto">
          <a:xfrm>
            <a:off x="-36513" y="5095482"/>
            <a:ext cx="147989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sz="2000" b="1" dirty="0" err="1">
                <a:solidFill>
                  <a:srgbClr val="FF0000"/>
                </a:solidFill>
              </a:rPr>
              <a:t>Hubb</a:t>
            </a:r>
            <a:r>
              <a:rPr lang="cs-CZ" altLang="cs-CZ" sz="2000" b="1" dirty="0" err="1" smtClean="0">
                <a:solidFill>
                  <a:srgbClr val="FF0000"/>
                </a:solidFill>
              </a:rPr>
              <a:t>leův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-</a:t>
            </a:r>
          </a:p>
          <a:p>
            <a:pPr eaLnBrk="1" hangingPunct="1"/>
            <a:r>
              <a:rPr lang="cs-CZ" altLang="cs-CZ" sz="2000" b="1" dirty="0" err="1" smtClean="0">
                <a:solidFill>
                  <a:srgbClr val="FF0000"/>
                </a:solidFill>
              </a:rPr>
              <a:t>Lemaitrův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 </a:t>
            </a:r>
            <a:endParaRPr lang="cs-CZ" altLang="cs-CZ" sz="2000" b="1" dirty="0">
              <a:solidFill>
                <a:srgbClr val="FF0000"/>
              </a:solidFill>
            </a:endParaRPr>
          </a:p>
          <a:p>
            <a:pPr eaLnBrk="1" hangingPunct="1"/>
            <a:r>
              <a:rPr lang="cs-CZ" altLang="cs-CZ" sz="2000" b="1" dirty="0">
                <a:solidFill>
                  <a:srgbClr val="FF0000"/>
                </a:solidFill>
              </a:rPr>
              <a:t>zákon</a:t>
            </a:r>
            <a:r>
              <a:rPr lang="en-US" altLang="cs-CZ" sz="2000" b="1" dirty="0">
                <a:solidFill>
                  <a:srgbClr val="FF0000"/>
                </a:solidFill>
              </a:rPr>
              <a:t>:</a:t>
            </a: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26" name="Šipka dolů 25"/>
          <p:cNvSpPr/>
          <p:nvPr/>
        </p:nvSpPr>
        <p:spPr>
          <a:xfrm>
            <a:off x="6227763" y="5732463"/>
            <a:ext cx="287337" cy="5032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3" name="Šipka dolů 32"/>
          <p:cNvSpPr/>
          <p:nvPr/>
        </p:nvSpPr>
        <p:spPr>
          <a:xfrm rot="16200000" flipH="1">
            <a:off x="2135981" y="680244"/>
            <a:ext cx="263525" cy="719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TextovéPole 34"/>
          <p:cNvSpPr txBox="1">
            <a:spLocks noChangeArrowheads="1"/>
          </p:cNvSpPr>
          <p:nvPr/>
        </p:nvSpPr>
        <p:spPr bwMode="auto">
          <a:xfrm>
            <a:off x="395288" y="692150"/>
            <a:ext cx="1728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/>
              <a:t>Fyzikální </a:t>
            </a:r>
          </a:p>
          <a:p>
            <a:pPr eaLnBrk="1" hangingPunct="1"/>
            <a:r>
              <a:rPr lang="cs-CZ" altLang="cs-CZ" sz="2000"/>
              <a:t>vzdálenost</a:t>
            </a:r>
            <a:endParaRPr lang="en-US" altLang="cs-CZ" sz="2000"/>
          </a:p>
        </p:txBody>
      </p:sp>
      <p:sp>
        <p:nvSpPr>
          <p:cNvPr id="36" name="TextovéPole 35"/>
          <p:cNvSpPr txBox="1">
            <a:spLocks noChangeArrowheads="1"/>
          </p:cNvSpPr>
          <p:nvPr/>
        </p:nvSpPr>
        <p:spPr bwMode="auto">
          <a:xfrm>
            <a:off x="6011863" y="620713"/>
            <a:ext cx="1587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/>
              <a:t>„</a:t>
            </a:r>
            <a:r>
              <a:rPr lang="en-US" altLang="cs-CZ" sz="2000"/>
              <a:t>Comoving</a:t>
            </a:r>
            <a:r>
              <a:rPr lang="cs-CZ" altLang="cs-CZ" sz="2000"/>
              <a:t>“</a:t>
            </a:r>
            <a:r>
              <a:rPr lang="en-US" altLang="cs-CZ" sz="2000"/>
              <a:t> </a:t>
            </a:r>
          </a:p>
          <a:p>
            <a:pPr eaLnBrk="1" hangingPunct="1"/>
            <a:r>
              <a:rPr lang="cs-CZ" altLang="cs-CZ" sz="2000"/>
              <a:t>vzdálenost</a:t>
            </a:r>
          </a:p>
        </p:txBody>
      </p:sp>
      <p:sp>
        <p:nvSpPr>
          <p:cNvPr id="27" name="Zástupný symbol pro datum 2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5BDAD66-E061-427E-99DD-8E1A234A7032}" type="slidenum">
              <a:rPr lang="en-US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28</a:t>
            </a:fld>
            <a:endParaRPr lang="en-US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Zástupný symbol pro zápatí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Letní škola pro učitele v Perlové vodě </a:t>
            </a:r>
            <a:endParaRPr lang="en-US" dirty="0"/>
          </a:p>
        </p:txBody>
      </p:sp>
      <p:sp>
        <p:nvSpPr>
          <p:cNvPr id="31" name="Šipka dolů 30"/>
          <p:cNvSpPr/>
          <p:nvPr/>
        </p:nvSpPr>
        <p:spPr>
          <a:xfrm rot="5400000" flipH="1">
            <a:off x="5364163" y="620713"/>
            <a:ext cx="288925" cy="720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3" name="TextovéPole 22"/>
          <p:cNvSpPr txBox="1">
            <a:spLocks noChangeArrowheads="1"/>
          </p:cNvSpPr>
          <p:nvPr/>
        </p:nvSpPr>
        <p:spPr bwMode="auto">
          <a:xfrm>
            <a:off x="3348038" y="1598613"/>
            <a:ext cx="2322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/>
              <a:t>Expanzní faktor</a:t>
            </a:r>
            <a:endParaRPr lang="en-US" altLang="cs-CZ" sz="2400"/>
          </a:p>
        </p:txBody>
      </p:sp>
      <p:sp>
        <p:nvSpPr>
          <p:cNvPr id="28" name="Šipka dolů 27"/>
          <p:cNvSpPr/>
          <p:nvPr/>
        </p:nvSpPr>
        <p:spPr>
          <a:xfrm rot="10800000">
            <a:off x="4356100" y="1196975"/>
            <a:ext cx="287338" cy="503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2" name="Picture 2" descr="Výsledek obrázku pro expansion of space de sitt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060575"/>
            <a:ext cx="3963988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2133600"/>
            <a:ext cx="27590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ovéPole 17"/>
          <p:cNvSpPr txBox="1">
            <a:spLocks noChangeArrowheads="1"/>
          </p:cNvSpPr>
          <p:nvPr/>
        </p:nvSpPr>
        <p:spPr bwMode="auto">
          <a:xfrm>
            <a:off x="4283968" y="6237312"/>
            <a:ext cx="4464050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 err="1">
                <a:solidFill>
                  <a:srgbClr val="FF0000"/>
                </a:solidFill>
              </a:rPr>
              <a:t>Hubbleova-Lemaitrova</a:t>
            </a:r>
            <a:r>
              <a:rPr lang="cs-CZ" altLang="cs-CZ" sz="2000" b="1" dirty="0">
                <a:solidFill>
                  <a:srgbClr val="FF0000"/>
                </a:solidFill>
              </a:rPr>
              <a:t> konstanta</a:t>
            </a:r>
            <a:endParaRPr lang="en-US" altLang="cs-CZ" sz="2000" b="1" dirty="0">
              <a:solidFill>
                <a:srgbClr val="FF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5186" y="2060848"/>
            <a:ext cx="8847294" cy="29854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Rychlost vzdalování dvou bodů prostoru závisí na vzdálenosti a</a:t>
            </a: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proto pro vzdálenosti větší než tzv.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Hubbleův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poloměr </a:t>
            </a:r>
          </a:p>
          <a:p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</a:t>
            </a:r>
            <a:r>
              <a:rPr lang="cs-CZ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sz="36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(t)=c/H(t)</a:t>
            </a:r>
            <a:endParaRPr lang="cs-CZ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větší než rychlost světla!!!!</a:t>
            </a:r>
          </a:p>
          <a:p>
            <a:endParaRPr lang="cs-CZ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99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43" grpId="0" animBg="1"/>
      <p:bldP spid="1044" grpId="0" animBg="1"/>
      <p:bldP spid="25" grpId="0"/>
      <p:bldP spid="26" grpId="0" animBg="1"/>
      <p:bldP spid="33" grpId="0" animBg="1"/>
      <p:bldP spid="35" grpId="0"/>
      <p:bldP spid="36" grpId="0"/>
      <p:bldP spid="31" grpId="0" animBg="1"/>
      <p:bldP spid="23" grpId="0"/>
      <p:bldP spid="28" grpId="0" animBg="1"/>
      <p:bldP spid="38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2974DCA-AE4E-49FE-BA18-C33D71C40076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29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052" name="Picture 2" descr="f_e\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5050" y="1546225"/>
            <a:ext cx="2190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11188" y="5037138"/>
          <a:ext cx="7850187" cy="112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4" name="Rovnice" r:id="rId4" imgW="3175000" imgH="457200" progId="">
                  <p:embed/>
                </p:oleObj>
              </mc:Choice>
              <mc:Fallback>
                <p:oleObj name="Rovnice" r:id="rId4" imgW="3175000" imgH="457200" progId="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5037138"/>
                        <a:ext cx="7850187" cy="1128712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476375" y="1052513"/>
            <a:ext cx="3317875" cy="579437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sz="3200" b="1"/>
              <a:t>Doppler</a:t>
            </a:r>
            <a:r>
              <a:rPr lang="cs-CZ" altLang="cs-CZ" sz="3200" b="1"/>
              <a:t>ův efekt</a:t>
            </a:r>
          </a:p>
        </p:txBody>
      </p:sp>
      <p:pic>
        <p:nvPicPr>
          <p:cNvPr id="2054" name="Picture 5" descr="800px-Redshift_blueshif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22388"/>
            <a:ext cx="5327650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 descr="Doppler_effec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600200"/>
            <a:ext cx="24765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datum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2058" name="TextovéPole 10"/>
          <p:cNvSpPr txBox="1">
            <a:spLocks noChangeArrowheads="1"/>
          </p:cNvSpPr>
          <p:nvPr/>
        </p:nvSpPr>
        <p:spPr bwMode="auto">
          <a:xfrm>
            <a:off x="576263" y="312738"/>
            <a:ext cx="4859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/>
              <a:t>Jak se měří rychlost galaxií</a:t>
            </a:r>
          </a:p>
        </p:txBody>
      </p:sp>
    </p:spTree>
    <p:extLst>
      <p:ext uri="{BB962C8B-B14F-4D97-AF65-F5344CB8AC3E}">
        <p14:creationId xmlns:p14="http://schemas.microsoft.com/office/powerpoint/2010/main" val="370062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7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8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3AD71-F23C-49BF-9D29-603E82B2F55B}" type="slidenum">
              <a:rPr lang="cs-CZ" altLang="cs-CZ"/>
              <a:pPr>
                <a:defRPr/>
              </a:pPr>
              <a:t>3</a:t>
            </a:fld>
            <a:endParaRPr lang="cs-CZ" altLang="cs-CZ"/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338138" y="125413"/>
            <a:ext cx="871537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Jeden z nejpozoruhodnějších rysů současné fundamentální fyziky je stále patrnější skutečnost, že</a:t>
            </a:r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371475" y="1116013"/>
            <a:ext cx="8569325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rgbClr val="0033CC"/>
                </a:solidFill>
                <a:latin typeface="+mn-lt"/>
              </a:rPr>
              <a:t>zákonitosti </a:t>
            </a:r>
            <a:r>
              <a:rPr lang="cs-CZ" altLang="cs-CZ" sz="2800" b="1" dirty="0">
                <a:solidFill>
                  <a:srgbClr val="0033CC"/>
                </a:solidFill>
                <a:latin typeface="+mn-lt"/>
              </a:rPr>
              <a:t>mikrosvěta úzce souvisí se </a:t>
            </a:r>
            <a:r>
              <a:rPr lang="cs-CZ" altLang="cs-CZ" sz="2800" b="1" dirty="0" smtClean="0">
                <a:solidFill>
                  <a:srgbClr val="0033CC"/>
                </a:solidFill>
                <a:latin typeface="+mn-lt"/>
              </a:rPr>
              <a:t>vznikem </a:t>
            </a:r>
            <a:r>
              <a:rPr lang="cs-CZ" altLang="cs-CZ" sz="2800" b="1" dirty="0">
                <a:solidFill>
                  <a:srgbClr val="0033CC"/>
                </a:solidFill>
                <a:latin typeface="+mn-lt"/>
              </a:rPr>
              <a:t>a </a:t>
            </a:r>
            <a:r>
              <a:rPr lang="cs-CZ" altLang="cs-CZ" sz="2800" b="1" dirty="0" smtClean="0">
                <a:solidFill>
                  <a:srgbClr val="0033CC"/>
                </a:solidFill>
                <a:latin typeface="+mn-lt"/>
              </a:rPr>
              <a:t>raným </a:t>
            </a:r>
            <a:r>
              <a:rPr lang="cs-CZ" altLang="cs-CZ" sz="2800" b="1" dirty="0">
                <a:solidFill>
                  <a:srgbClr val="0033CC"/>
                </a:solidFill>
                <a:latin typeface="+mn-lt"/>
              </a:rPr>
              <a:t>stádiem vývoje vesmíru</a:t>
            </a:r>
            <a:r>
              <a:rPr lang="en-GB" altLang="cs-CZ" sz="2800" dirty="0">
                <a:solidFill>
                  <a:srgbClr val="0033CC"/>
                </a:solidFill>
                <a:latin typeface="+mn-lt"/>
              </a:rPr>
              <a:t>.</a:t>
            </a:r>
            <a:endParaRPr lang="cs-CZ" altLang="cs-CZ" sz="2800" dirty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5127" name="Text Box 6"/>
          <p:cNvSpPr txBox="1">
            <a:spLocks noChangeArrowheads="1"/>
          </p:cNvSpPr>
          <p:nvPr/>
        </p:nvSpPr>
        <p:spPr bwMode="auto">
          <a:xfrm>
            <a:off x="323850" y="2244725"/>
            <a:ext cx="88201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Je tomu tak proto, že pro vývoj vesmíru těsně po </a:t>
            </a:r>
            <a:r>
              <a:rPr lang="en-GB" altLang="cs-CZ" sz="2400" dirty="0" err="1">
                <a:latin typeface="+mn-lt"/>
              </a:rPr>
              <a:t>ve</a:t>
            </a:r>
            <a:r>
              <a:rPr lang="cs-CZ" altLang="cs-CZ" sz="2400" dirty="0" err="1">
                <a:latin typeface="+mn-lt"/>
              </a:rPr>
              <a:t>lkém</a:t>
            </a:r>
            <a:r>
              <a:rPr lang="cs-CZ" altLang="cs-CZ" sz="2400" dirty="0">
                <a:latin typeface="+mn-lt"/>
              </a:rPr>
              <a:t> třesku byly rozhodující</a:t>
            </a:r>
            <a:r>
              <a:rPr lang="cs-CZ" altLang="cs-CZ" sz="2400" b="1" dirty="0">
                <a:latin typeface="+mn-lt"/>
              </a:rPr>
              <a:t> </a:t>
            </a:r>
            <a:r>
              <a:rPr lang="cs-CZ" altLang="cs-CZ" sz="2400" b="1" dirty="0">
                <a:solidFill>
                  <a:srgbClr val="FF3300"/>
                </a:solidFill>
                <a:latin typeface="+mn-lt"/>
              </a:rPr>
              <a:t>struktury a zákonitosti</a:t>
            </a:r>
            <a:r>
              <a:rPr lang="cs-CZ" altLang="cs-CZ" sz="2400" dirty="0">
                <a:latin typeface="+mn-lt"/>
              </a:rPr>
              <a:t>, které zkoumá fyzika částic. </a:t>
            </a:r>
            <a:endParaRPr lang="en-GB" altLang="cs-CZ" sz="2400" dirty="0">
              <a:latin typeface="+mn-lt"/>
            </a:endParaRPr>
          </a:p>
        </p:txBody>
      </p:sp>
      <p:sp>
        <p:nvSpPr>
          <p:cNvPr id="5128" name="Text Box 7"/>
          <p:cNvSpPr txBox="1">
            <a:spLocks noChangeArrowheads="1"/>
          </p:cNvSpPr>
          <p:nvPr/>
        </p:nvSpPr>
        <p:spPr bwMode="auto">
          <a:xfrm>
            <a:off x="323528" y="4749130"/>
            <a:ext cx="88201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 smtClean="0">
                <a:latin typeface="+mn-lt"/>
              </a:rPr>
              <a:t>Ale</a:t>
            </a:r>
            <a:r>
              <a:rPr lang="cs-CZ" altLang="cs-CZ" sz="2400" dirty="0" smtClean="0">
                <a:latin typeface="+mn-lt"/>
              </a:rPr>
              <a:t> platí </a:t>
            </a:r>
            <a:r>
              <a:rPr lang="cs-CZ" altLang="cs-CZ" sz="2400" dirty="0">
                <a:latin typeface="+mn-lt"/>
              </a:rPr>
              <a:t>i </a:t>
            </a:r>
            <a:r>
              <a:rPr lang="en-US" altLang="cs-CZ" sz="2400" dirty="0" err="1">
                <a:latin typeface="+mn-lt"/>
              </a:rPr>
              <a:t>na</a:t>
            </a:r>
            <a:r>
              <a:rPr lang="cs-CZ" altLang="cs-CZ" sz="2400" dirty="0">
                <a:latin typeface="+mn-lt"/>
              </a:rPr>
              <a:t>opak: z vesmíru k nám, tak jako již mnohokrát v minulosti, může přiletět objekt, jenž bude</a:t>
            </a:r>
            <a:r>
              <a:rPr lang="cs-CZ" altLang="cs-CZ" sz="2400" b="1" dirty="0">
                <a:latin typeface="+mn-lt"/>
              </a:rPr>
              <a:t> 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klíčem k hlubšímu pochopení zákonitostí mikrosvěta.</a:t>
            </a:r>
          </a:p>
        </p:txBody>
      </p:sp>
      <p:sp>
        <p:nvSpPr>
          <p:cNvPr id="5129" name="TextovéPole 1"/>
          <p:cNvSpPr txBox="1">
            <a:spLocks noChangeArrowheads="1"/>
          </p:cNvSpPr>
          <p:nvPr/>
        </p:nvSpPr>
        <p:spPr bwMode="auto">
          <a:xfrm>
            <a:off x="323850" y="3497224"/>
            <a:ext cx="84486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cs-CZ" altLang="cs-CZ" sz="2400" dirty="0">
                <a:latin typeface="+mn-lt"/>
              </a:rPr>
              <a:t>Ústřední problémy moderní kosmologie, 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podstata temné </a:t>
            </a:r>
          </a:p>
          <a:p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hmoty a temné energie </a:t>
            </a:r>
            <a:r>
              <a:rPr lang="cs-CZ" altLang="cs-CZ" sz="2400" dirty="0">
                <a:latin typeface="+mn-lt"/>
              </a:rPr>
              <a:t>jsou současně problémy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kvantové fyziky mikrosvěta</a:t>
            </a:r>
            <a:r>
              <a:rPr lang="cs-CZ" altLang="cs-CZ" sz="2400" b="1" dirty="0" smtClean="0">
                <a:solidFill>
                  <a:srgbClr val="0033CC"/>
                </a:solidFill>
                <a:latin typeface="+mn-lt"/>
              </a:rPr>
              <a:t>.</a:t>
            </a:r>
            <a:endParaRPr lang="cs-CZ" altLang="cs-CZ" sz="2400" b="1" dirty="0">
              <a:solidFill>
                <a:srgbClr val="0033CC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5126" grpId="0"/>
      <p:bldP spid="5127" grpId="0"/>
      <p:bldP spid="5128" grpId="0"/>
      <p:bldP spid="51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6EDA0EB-2759-4465-87F7-FAF2DE00D0CD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30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grpSp>
        <p:nvGrpSpPr>
          <p:cNvPr id="28675" name="Group 2"/>
          <p:cNvGrpSpPr>
            <a:grpSpLocks/>
          </p:cNvGrpSpPr>
          <p:nvPr/>
        </p:nvGrpSpPr>
        <p:grpSpPr bwMode="auto">
          <a:xfrm>
            <a:off x="684213" y="1123950"/>
            <a:ext cx="7704137" cy="5184775"/>
            <a:chOff x="476" y="663"/>
            <a:chExt cx="4853" cy="3266"/>
          </a:xfrm>
        </p:grpSpPr>
        <p:grpSp>
          <p:nvGrpSpPr>
            <p:cNvPr id="28679" name="Group 3"/>
            <p:cNvGrpSpPr>
              <a:grpSpLocks/>
            </p:cNvGrpSpPr>
            <p:nvPr/>
          </p:nvGrpSpPr>
          <p:grpSpPr bwMode="auto">
            <a:xfrm>
              <a:off x="476" y="663"/>
              <a:ext cx="4853" cy="2961"/>
              <a:chOff x="657" y="255"/>
              <a:chExt cx="4853" cy="2961"/>
            </a:xfrm>
          </p:grpSpPr>
          <p:pic>
            <p:nvPicPr>
              <p:cNvPr id="28690" name="Picture 4" descr="redshiftě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" y="255"/>
                <a:ext cx="4037" cy="2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91" name="Text Box 5"/>
              <p:cNvSpPr txBox="1">
                <a:spLocks noChangeArrowheads="1"/>
              </p:cNvSpPr>
              <p:nvPr/>
            </p:nvSpPr>
            <p:spPr bwMode="auto">
              <a:xfrm>
                <a:off x="4740" y="527"/>
                <a:ext cx="770" cy="1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cs-CZ" altLang="cs-CZ" sz="2400" b="1"/>
                  <a:t>z=0.25</a:t>
                </a:r>
              </a:p>
              <a:p>
                <a:pPr eaLnBrk="1" hangingPunct="1"/>
                <a:endParaRPr lang="cs-CZ" altLang="cs-CZ" sz="2400" b="1"/>
              </a:p>
              <a:p>
                <a:pPr eaLnBrk="1" hangingPunct="1"/>
                <a:endParaRPr lang="cs-CZ" altLang="cs-CZ" sz="2400" b="1"/>
              </a:p>
              <a:p>
                <a:pPr eaLnBrk="1" hangingPunct="1"/>
                <a:r>
                  <a:rPr lang="cs-CZ" altLang="cs-CZ" sz="2400" b="1"/>
                  <a:t>z=0.06</a:t>
                </a:r>
              </a:p>
              <a:p>
                <a:pPr eaLnBrk="1" hangingPunct="1"/>
                <a:endParaRPr lang="cs-CZ" altLang="cs-CZ" sz="2400" b="1"/>
              </a:p>
              <a:p>
                <a:pPr eaLnBrk="1" hangingPunct="1"/>
                <a:endParaRPr lang="cs-CZ" altLang="cs-CZ" sz="2400" b="1"/>
              </a:p>
              <a:p>
                <a:pPr eaLnBrk="1" hangingPunct="1"/>
                <a:r>
                  <a:rPr lang="cs-CZ" altLang="cs-CZ" sz="2400" b="1"/>
                  <a:t>z=0.02</a:t>
                </a:r>
              </a:p>
              <a:p>
                <a:pPr eaLnBrk="1" hangingPunct="1"/>
                <a:endParaRPr lang="cs-CZ" altLang="cs-CZ" sz="2400" b="1"/>
              </a:p>
            </p:txBody>
          </p:sp>
        </p:grpSp>
        <p:sp>
          <p:nvSpPr>
            <p:cNvPr id="28680" name="AutoShape 6"/>
            <p:cNvSpPr>
              <a:spLocks noChangeArrowheads="1"/>
            </p:cNvSpPr>
            <p:nvPr/>
          </p:nvSpPr>
          <p:spPr bwMode="auto">
            <a:xfrm rot="10800000">
              <a:off x="2381" y="3702"/>
              <a:ext cx="1030" cy="227"/>
            </a:xfrm>
            <a:prstGeom prst="wedgeRectCallout">
              <a:avLst>
                <a:gd name="adj1" fmla="val -41264"/>
                <a:gd name="adj2" fmla="val 12312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cs-CZ" altLang="cs-CZ"/>
                <a:t>nanometry</a:t>
              </a:r>
            </a:p>
          </p:txBody>
        </p:sp>
        <p:sp>
          <p:nvSpPr>
            <p:cNvPr id="28681" name="Line 7"/>
            <p:cNvSpPr>
              <a:spLocks noChangeShapeType="1"/>
            </p:cNvSpPr>
            <p:nvPr/>
          </p:nvSpPr>
          <p:spPr bwMode="auto">
            <a:xfrm flipV="1">
              <a:off x="1746" y="1344"/>
              <a:ext cx="816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2" name="Line 8"/>
            <p:cNvSpPr>
              <a:spLocks noChangeShapeType="1"/>
            </p:cNvSpPr>
            <p:nvPr/>
          </p:nvSpPr>
          <p:spPr bwMode="auto">
            <a:xfrm flipV="1">
              <a:off x="1610" y="2024"/>
              <a:ext cx="136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3" name="Line 9"/>
            <p:cNvSpPr>
              <a:spLocks noChangeShapeType="1"/>
            </p:cNvSpPr>
            <p:nvPr/>
          </p:nvSpPr>
          <p:spPr bwMode="auto">
            <a:xfrm flipV="1">
              <a:off x="1519" y="2704"/>
              <a:ext cx="46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4" name="Line 10"/>
            <p:cNvSpPr>
              <a:spLocks noChangeShapeType="1"/>
            </p:cNvSpPr>
            <p:nvPr/>
          </p:nvSpPr>
          <p:spPr bwMode="auto">
            <a:xfrm flipV="1">
              <a:off x="1973" y="1344"/>
              <a:ext cx="771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5" name="Line 11"/>
            <p:cNvSpPr>
              <a:spLocks noChangeShapeType="1"/>
            </p:cNvSpPr>
            <p:nvPr/>
          </p:nvSpPr>
          <p:spPr bwMode="auto">
            <a:xfrm flipV="1">
              <a:off x="1746" y="2024"/>
              <a:ext cx="181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6" name="Line 12"/>
            <p:cNvSpPr>
              <a:spLocks noChangeShapeType="1"/>
            </p:cNvSpPr>
            <p:nvPr/>
          </p:nvSpPr>
          <p:spPr bwMode="auto">
            <a:xfrm flipV="1">
              <a:off x="1701" y="2704"/>
              <a:ext cx="4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7" name="Line 13"/>
            <p:cNvSpPr>
              <a:spLocks noChangeShapeType="1"/>
            </p:cNvSpPr>
            <p:nvPr/>
          </p:nvSpPr>
          <p:spPr bwMode="auto">
            <a:xfrm flipV="1">
              <a:off x="1973" y="2704"/>
              <a:ext cx="4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8" name="Line 14"/>
            <p:cNvSpPr>
              <a:spLocks noChangeShapeType="1"/>
            </p:cNvSpPr>
            <p:nvPr/>
          </p:nvSpPr>
          <p:spPr bwMode="auto">
            <a:xfrm flipV="1">
              <a:off x="2018" y="2024"/>
              <a:ext cx="182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9" name="Line 15"/>
            <p:cNvSpPr>
              <a:spLocks noChangeShapeType="1"/>
            </p:cNvSpPr>
            <p:nvPr/>
          </p:nvSpPr>
          <p:spPr bwMode="auto">
            <a:xfrm flipV="1">
              <a:off x="2245" y="1344"/>
              <a:ext cx="771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8676" name="Text Box 16"/>
          <p:cNvSpPr txBox="1">
            <a:spLocks noChangeArrowheads="1"/>
          </p:cNvSpPr>
          <p:nvPr/>
        </p:nvSpPr>
        <p:spPr bwMode="auto">
          <a:xfrm>
            <a:off x="3244850" y="185738"/>
            <a:ext cx="2335213" cy="579437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/>
              <a:t>Rudý posuv</a:t>
            </a:r>
          </a:p>
        </p:txBody>
      </p:sp>
      <p:sp>
        <p:nvSpPr>
          <p:cNvPr id="18" name="Zástupný symbol pro datum 1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20" name="Zástupný symbol pro zápatí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468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7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8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7752A0-0650-4054-8D44-E0AFAB45D337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31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7656" name="Text Box 5"/>
          <p:cNvSpPr txBox="1">
            <a:spLocks noChangeArrowheads="1"/>
          </p:cNvSpPr>
          <p:nvPr/>
        </p:nvSpPr>
        <p:spPr bwMode="auto">
          <a:xfrm>
            <a:off x="342900" y="44624"/>
            <a:ext cx="845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u="sng" dirty="0">
                <a:solidFill>
                  <a:srgbClr val="006600"/>
                </a:solidFill>
              </a:rPr>
              <a:t>1929</a:t>
            </a:r>
            <a:r>
              <a:rPr lang="cs-CZ" altLang="cs-CZ" sz="2400" dirty="0"/>
              <a:t>: </a:t>
            </a:r>
            <a:r>
              <a:rPr lang="cs-CZ" altLang="cs-CZ" sz="2400" b="1" dirty="0">
                <a:solidFill>
                  <a:srgbClr val="0033CC"/>
                </a:solidFill>
              </a:rPr>
              <a:t>E. </a:t>
            </a:r>
            <a:r>
              <a:rPr lang="cs-CZ" altLang="cs-CZ" sz="2400" b="1" dirty="0" err="1">
                <a:solidFill>
                  <a:srgbClr val="0033CC"/>
                </a:solidFill>
              </a:rPr>
              <a:t>Hubble</a:t>
            </a:r>
            <a:r>
              <a:rPr lang="cs-CZ" altLang="cs-CZ" sz="2400" dirty="0"/>
              <a:t>: spirální mlhoviny jsou </a:t>
            </a:r>
            <a:r>
              <a:rPr lang="cs-CZ" altLang="cs-CZ" sz="2400" b="1" dirty="0">
                <a:solidFill>
                  <a:srgbClr val="FF3300"/>
                </a:solidFill>
              </a:rPr>
              <a:t>extragalaktické</a:t>
            </a:r>
            <a:r>
              <a:rPr lang="cs-CZ" altLang="cs-CZ" sz="2400" dirty="0"/>
              <a:t>, nalezl a </a:t>
            </a:r>
            <a:r>
              <a:rPr lang="cs-CZ" altLang="cs-CZ" sz="2400" b="1" dirty="0">
                <a:solidFill>
                  <a:srgbClr val="FF0000"/>
                </a:solidFill>
              </a:rPr>
              <a:t>prosadil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empirický vztah (</a:t>
            </a:r>
            <a:r>
              <a:rPr lang="cs-CZ" altLang="cs-CZ" sz="2400" b="1" dirty="0" err="1">
                <a:solidFill>
                  <a:srgbClr val="FF3300"/>
                </a:solidFill>
              </a:rPr>
              <a:t>Hubbleův</a:t>
            </a:r>
            <a:r>
              <a:rPr lang="cs-CZ" altLang="cs-CZ" sz="2400" b="1" dirty="0">
                <a:solidFill>
                  <a:srgbClr val="FF3300"/>
                </a:solidFill>
              </a:rPr>
              <a:t> zákon</a:t>
            </a:r>
            <a:r>
              <a:rPr lang="cs-CZ" altLang="cs-CZ" sz="2400" dirty="0"/>
              <a:t>) mezi rychlostí vzdalování galaxií a jejich vzdáleností. </a:t>
            </a:r>
            <a:endParaRPr lang="cs-CZ" altLang="cs-CZ" sz="2400" b="1" dirty="0">
              <a:solidFill>
                <a:srgbClr val="0033CC"/>
              </a:solidFill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095375" y="3717032"/>
            <a:ext cx="29908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/>
              <a:t>vzdálenost v parsecích</a:t>
            </a:r>
          </a:p>
        </p:txBody>
      </p:sp>
      <p:pic>
        <p:nvPicPr>
          <p:cNvPr id="30" name="Picture 7" descr="h19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545" y="1068157"/>
            <a:ext cx="4697696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5305998" y="3861048"/>
            <a:ext cx="381793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/>
              <a:t>Časový vývoj hodnoty H</a:t>
            </a:r>
            <a:r>
              <a:rPr lang="cs-CZ" altLang="cs-CZ" sz="2000" b="1" baseline="-25000" dirty="0"/>
              <a:t>0</a:t>
            </a:r>
            <a:endParaRPr lang="cs-CZ" altLang="cs-CZ" sz="2000" b="1" dirty="0"/>
          </a:p>
        </p:txBody>
      </p:sp>
      <p:pic>
        <p:nvPicPr>
          <p:cNvPr id="3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318645" cy="264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AutoShape 23"/>
          <p:cNvSpPr>
            <a:spLocks noChangeArrowheads="1"/>
          </p:cNvSpPr>
          <p:nvPr/>
        </p:nvSpPr>
        <p:spPr bwMode="auto">
          <a:xfrm rot="16200000">
            <a:off x="-14869" y="2200239"/>
            <a:ext cx="1107651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34" name="Picture 6" descr="rpk_sn1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93" y="4221516"/>
            <a:ext cx="2679966" cy="249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1335684" y="4221515"/>
            <a:ext cx="20841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/>
              <a:t>Situace v polovině</a:t>
            </a:r>
          </a:p>
          <a:p>
            <a:pPr eaLnBrk="1" hangingPunct="1"/>
            <a:r>
              <a:rPr lang="cs-CZ" altLang="cs-CZ" sz="2000" b="1" dirty="0"/>
              <a:t>90. let</a:t>
            </a: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1801051" y="5699599"/>
            <a:ext cx="18053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sz="2000" dirty="0"/>
              <a:t>2</a:t>
            </a:r>
            <a:r>
              <a:rPr lang="cs-CZ" altLang="cs-CZ" sz="2000" dirty="0"/>
              <a:t>50-krát větší </a:t>
            </a:r>
            <a:endParaRPr lang="cs-CZ" altLang="cs-CZ" sz="2000" dirty="0" smtClean="0"/>
          </a:p>
          <a:p>
            <a:pPr eaLnBrk="1" hangingPunct="1"/>
            <a:r>
              <a:rPr lang="cs-CZ" altLang="cs-CZ" sz="2000" dirty="0" smtClean="0"/>
              <a:t>vzdálenosti</a:t>
            </a:r>
            <a:r>
              <a:rPr lang="en-US" altLang="cs-CZ" sz="2000" dirty="0"/>
              <a:t>!</a:t>
            </a:r>
            <a:endParaRPr lang="cs-CZ" altLang="cs-CZ" sz="20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4554747" y="4303934"/>
            <a:ext cx="2839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+mn-lt"/>
              </a:rPr>
              <a:t>Současná hodnota </a:t>
            </a:r>
            <a:endParaRPr lang="cs-CZ" sz="2400" dirty="0">
              <a:latin typeface="+mn-lt"/>
            </a:endParaRPr>
          </a:p>
        </p:txBody>
      </p:sp>
      <p:sp>
        <p:nvSpPr>
          <p:cNvPr id="38" name="TextovéPole 37"/>
          <p:cNvSpPr txBox="1">
            <a:spLocks noChangeArrowheads="1"/>
          </p:cNvSpPr>
          <p:nvPr/>
        </p:nvSpPr>
        <p:spPr bwMode="auto">
          <a:xfrm>
            <a:off x="4644079" y="4873977"/>
            <a:ext cx="4132734" cy="461665"/>
          </a:xfrm>
          <a:prstGeom prst="rect">
            <a:avLst/>
          </a:prstGeom>
          <a:solidFill>
            <a:srgbClr val="46F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/>
              <a:t>H=70 km/s/</a:t>
            </a:r>
            <a:r>
              <a:rPr lang="cs-CZ" altLang="cs-CZ" sz="2400" b="1" dirty="0" err="1"/>
              <a:t>Mpc</a:t>
            </a:r>
            <a:r>
              <a:rPr lang="cs-CZ" altLang="cs-CZ" sz="2400" b="1" dirty="0"/>
              <a:t>=7x10</a:t>
            </a:r>
            <a:r>
              <a:rPr lang="cs-CZ" altLang="cs-CZ" sz="2400" b="1" baseline="30000" dirty="0"/>
              <a:t>-11</a:t>
            </a:r>
            <a:r>
              <a:rPr lang="cs-CZ" altLang="cs-CZ" sz="2400" b="1" dirty="0"/>
              <a:t>/rok</a:t>
            </a:r>
            <a:endParaRPr lang="en-US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4308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/>
      <p:bldP spid="19" grpId="0" animBg="1"/>
      <p:bldP spid="31" grpId="0" animBg="1"/>
      <p:bldP spid="33" grpId="0" animBg="1"/>
      <p:bldP spid="35" grpId="0"/>
      <p:bldP spid="36" grpId="0"/>
      <p:bldP spid="37" grpId="0"/>
      <p:bldP spid="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765175"/>
            <a:ext cx="40354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81525"/>
            <a:ext cx="76200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ovéPole 4"/>
          <p:cNvSpPr txBox="1">
            <a:spLocks noChangeArrowheads="1"/>
          </p:cNvSpPr>
          <p:nvPr/>
        </p:nvSpPr>
        <p:spPr bwMode="auto">
          <a:xfrm>
            <a:off x="468313" y="188913"/>
            <a:ext cx="8590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Konkrétní hodnoty rychlosti v(R) </a:t>
            </a:r>
            <a:r>
              <a:rPr lang="cs-CZ" altLang="cs-CZ" sz="2400" b="1" dirty="0" smtClean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globálního</a:t>
            </a:r>
            <a:r>
              <a:rPr lang="cs-CZ" altLang="cs-CZ" sz="24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rozpínání </a:t>
            </a:r>
            <a:r>
              <a:rPr lang="cs-CZ" altLang="cs-CZ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prostoru:</a:t>
            </a:r>
          </a:p>
        </p:txBody>
      </p:sp>
      <p:sp>
        <p:nvSpPr>
          <p:cNvPr id="56326" name="TextovéPole 5"/>
          <p:cNvSpPr txBox="1">
            <a:spLocks noChangeArrowheads="1"/>
          </p:cNvSpPr>
          <p:nvPr/>
        </p:nvSpPr>
        <p:spPr bwMode="auto">
          <a:xfrm>
            <a:off x="531813" y="692150"/>
            <a:ext cx="1736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Mléčná dráha</a:t>
            </a:r>
          </a:p>
        </p:txBody>
      </p:sp>
      <p:sp>
        <p:nvSpPr>
          <p:cNvPr id="56327" name="TextovéPole 6"/>
          <p:cNvSpPr txBox="1">
            <a:spLocks noChangeArrowheads="1"/>
          </p:cNvSpPr>
          <p:nvPr/>
        </p:nvSpPr>
        <p:spPr bwMode="auto">
          <a:xfrm>
            <a:off x="395288" y="3644900"/>
            <a:ext cx="3719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R=</a:t>
            </a:r>
            <a:r>
              <a:rPr lang="cs-CZ" altLang="cs-CZ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altLang="cs-CZ" sz="24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půl miliardy miliard km</a:t>
            </a:r>
          </a:p>
        </p:txBody>
      </p:sp>
      <p:sp>
        <p:nvSpPr>
          <p:cNvPr id="56328" name="TextovéPole 7"/>
          <p:cNvSpPr txBox="1">
            <a:spLocks noChangeArrowheads="1"/>
          </p:cNvSpPr>
          <p:nvPr/>
        </p:nvSpPr>
        <p:spPr bwMode="auto">
          <a:xfrm rot="10800000" flipV="1">
            <a:off x="395288" y="4005263"/>
            <a:ext cx="4681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/>
              <a:t>v(R)=</a:t>
            </a:r>
            <a:r>
              <a:rPr lang="cs-CZ" altLang="cs-CZ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altLang="cs-CZ" sz="24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30 milionů kilometrů za rok</a:t>
            </a:r>
            <a:endParaRPr lang="cs-CZ" altLang="cs-CZ" sz="2400" b="1" dirty="0"/>
          </a:p>
        </p:txBody>
      </p:sp>
      <p:sp>
        <p:nvSpPr>
          <p:cNvPr id="56329" name="TextovéPole 8"/>
          <p:cNvSpPr txBox="1">
            <a:spLocks noChangeArrowheads="1"/>
          </p:cNvSpPr>
          <p:nvPr/>
        </p:nvSpPr>
        <p:spPr bwMode="auto">
          <a:xfrm>
            <a:off x="6443663" y="4652963"/>
            <a:ext cx="1184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Brooklyn</a:t>
            </a:r>
          </a:p>
        </p:txBody>
      </p:sp>
      <p:sp>
        <p:nvSpPr>
          <p:cNvPr id="56330" name="TextovéPole 9"/>
          <p:cNvSpPr txBox="1">
            <a:spLocks noChangeArrowheads="1"/>
          </p:cNvSpPr>
          <p:nvPr/>
        </p:nvSpPr>
        <p:spPr bwMode="auto">
          <a:xfrm>
            <a:off x="5072063" y="3573463"/>
            <a:ext cx="2740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R=</a:t>
            </a:r>
            <a:r>
              <a:rPr lang="cs-CZ" altLang="cs-CZ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altLang="cs-CZ" sz="24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150 milionů km</a:t>
            </a:r>
          </a:p>
        </p:txBody>
      </p:sp>
      <p:sp>
        <p:nvSpPr>
          <p:cNvPr id="56331" name="TextovéPole 10"/>
          <p:cNvSpPr txBox="1">
            <a:spLocks noChangeArrowheads="1"/>
          </p:cNvSpPr>
          <p:nvPr/>
        </p:nvSpPr>
        <p:spPr bwMode="auto">
          <a:xfrm rot="10800000" flipV="1">
            <a:off x="5076825" y="3933825"/>
            <a:ext cx="3311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/>
              <a:t>v(R)=</a:t>
            </a:r>
            <a:r>
              <a:rPr lang="cs-CZ" altLang="cs-CZ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altLang="cs-CZ" sz="24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10 metrů za rok</a:t>
            </a:r>
            <a:endParaRPr lang="cs-CZ" altLang="cs-CZ" sz="2400" b="1" dirty="0"/>
          </a:p>
        </p:txBody>
      </p:sp>
      <p:sp>
        <p:nvSpPr>
          <p:cNvPr id="56332" name="TextovéPole 11"/>
          <p:cNvSpPr txBox="1">
            <a:spLocks noChangeArrowheads="1"/>
          </p:cNvSpPr>
          <p:nvPr/>
        </p:nvSpPr>
        <p:spPr bwMode="auto">
          <a:xfrm>
            <a:off x="4356100" y="723900"/>
            <a:ext cx="227012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Sluneční soustava</a:t>
            </a:r>
          </a:p>
        </p:txBody>
      </p:sp>
      <p:sp>
        <p:nvSpPr>
          <p:cNvPr id="56333" name="TextovéPole 12"/>
          <p:cNvSpPr txBox="1">
            <a:spLocks noChangeArrowheads="1"/>
          </p:cNvSpPr>
          <p:nvPr/>
        </p:nvSpPr>
        <p:spPr bwMode="auto">
          <a:xfrm>
            <a:off x="1339850" y="6135688"/>
            <a:ext cx="1503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R=</a:t>
            </a:r>
            <a:r>
              <a:rPr lang="cs-CZ" altLang="cs-CZ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altLang="cs-CZ" sz="24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15 km</a:t>
            </a:r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409CB38-BF10-4C2F-BC45-2DFB6862ADA4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32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 dirty="0"/>
          </a:p>
        </p:txBody>
      </p:sp>
      <p:sp>
        <p:nvSpPr>
          <p:cNvPr id="19" name="TextovéPole 13"/>
          <p:cNvSpPr txBox="1">
            <a:spLocks noChangeArrowheads="1"/>
          </p:cNvSpPr>
          <p:nvPr/>
        </p:nvSpPr>
        <p:spPr bwMode="auto">
          <a:xfrm rot="10800000" flipV="1">
            <a:off x="3098482" y="6135687"/>
            <a:ext cx="4176712" cy="461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/>
              <a:t>v(R)=</a:t>
            </a:r>
            <a:r>
              <a:rPr lang="cs-CZ" altLang="cs-CZ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altLang="cs-CZ" sz="24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tisícina milimetru  za rok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76759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/>
      <p:bldP spid="56326" grpId="0"/>
      <p:bldP spid="56327" grpId="0"/>
      <p:bldP spid="56328" grpId="0"/>
      <p:bldP spid="56330" grpId="0"/>
      <p:bldP spid="56331" grpId="0"/>
      <p:bldP spid="56332" grpId="0"/>
      <p:bldP spid="56333" grpId="0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Obdélník 1"/>
          <p:cNvSpPr>
            <a:spLocks noChangeArrowheads="1"/>
          </p:cNvSpPr>
          <p:nvPr/>
        </p:nvSpPr>
        <p:spPr bwMode="auto">
          <a:xfrm>
            <a:off x="468313" y="685800"/>
            <a:ext cx="8351837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rgbClr val="2843C8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Skutečnost, že se prostor rozpíná ovšem neznamená, že se zvětšují velikosti fyzikálních objektů</a:t>
            </a:r>
            <a:r>
              <a:rPr lang="cs-CZ" altLang="cs-CZ" sz="2400" dirty="0">
                <a:solidFill>
                  <a:srgbClr val="2843C8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. </a:t>
            </a:r>
          </a:p>
          <a:p>
            <a:pPr eaLnBrk="1" hangingPunct="1"/>
            <a:endParaRPr lang="cs-CZ" altLang="cs-CZ" sz="2400" dirty="0">
              <a:solidFill>
                <a:srgbClr val="FF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Pokud by </a:t>
            </a:r>
            <a:r>
              <a:rPr lang="cs-CZ" altLang="cs-CZ" sz="2400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rychlost rozpínání byla konstantní, rozměry </a:t>
            </a:r>
            <a:r>
              <a:rPr lang="cs-CZ" altLang="cs-CZ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systémů jako jsou galaxie, sluneční soustava či atomy, které jsou „vázané“ různými silami, </a:t>
            </a:r>
            <a:r>
              <a:rPr lang="cs-CZ" altLang="cs-CZ" sz="2400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by se nezměnily</a:t>
            </a:r>
            <a:r>
              <a:rPr lang="cs-CZ" altLang="cs-CZ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 </a:t>
            </a:r>
          </a:p>
          <a:p>
            <a:pPr eaLnBrk="1" hangingPunct="1"/>
            <a:endParaRPr lang="cs-CZ" altLang="cs-CZ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Teprve </a:t>
            </a:r>
            <a:r>
              <a:rPr lang="cs-CZ" altLang="cs-CZ" sz="2400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zrychlené (zpomalené) rozpínání prostoru </a:t>
            </a:r>
            <a:r>
              <a:rPr lang="cs-CZ" altLang="cs-CZ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by vyvolalo dodatečnou sílu, která by </a:t>
            </a:r>
            <a:r>
              <a:rPr lang="cs-CZ" altLang="cs-CZ" sz="2400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rozměry těchto objektů zvětšila (zmenšila). </a:t>
            </a:r>
          </a:p>
          <a:p>
            <a:pPr eaLnBrk="1" hangingPunct="1"/>
            <a:endParaRPr lang="cs-CZ" altLang="cs-CZ" sz="2400" b="1" dirty="0">
              <a:solidFill>
                <a:srgbClr val="FF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 teprve pokud by se i </a:t>
            </a:r>
            <a:r>
              <a:rPr lang="cs-CZ" altLang="cs-CZ" sz="2400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zrychlování rozpínání prostoru samo zrychlovalo</a:t>
            </a:r>
            <a:r>
              <a:rPr lang="cs-CZ" altLang="cs-CZ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rostla by tím vyvolaná síla nade všechny meze a </a:t>
            </a:r>
            <a:r>
              <a:rPr lang="cs-CZ" altLang="cs-CZ" sz="2400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všechny objekty ve vesmíru by nakonec roztrhala.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748FED6-6565-4C2E-B7C2-3B99AC665534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33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68313" y="692150"/>
            <a:ext cx="7991475" cy="8651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3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142875" y="0"/>
            <a:ext cx="9001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200" b="1" dirty="0">
                <a:solidFill>
                  <a:srgbClr val="0033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cs-CZ" altLang="cs-CZ" b="1" dirty="0">
                <a:solidFill>
                  <a:srgbClr val="0033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solidFill>
                  <a:srgbClr val="0033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Day</a:t>
            </a:r>
            <a:r>
              <a:rPr lang="cs-CZ" altLang="cs-CZ" b="1" dirty="0">
                <a:solidFill>
                  <a:srgbClr val="0033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solidFill>
                  <a:srgbClr val="0033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Without</a:t>
            </a:r>
            <a:r>
              <a:rPr lang="cs-CZ" altLang="cs-CZ" b="1" dirty="0">
                <a:solidFill>
                  <a:srgbClr val="0033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solidFill>
                  <a:srgbClr val="0033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Yesterday</a:t>
            </a:r>
            <a:r>
              <a:rPr lang="cs-CZ" altLang="cs-CZ" b="1" dirty="0">
                <a:solidFill>
                  <a:srgbClr val="0033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cs-CZ" altLang="cs-CZ" b="1" dirty="0" err="1">
                <a:solidFill>
                  <a:srgbClr val="0033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Lemaitrův</a:t>
            </a:r>
            <a:r>
              <a:rPr lang="cs-CZ" altLang="cs-CZ" b="1" dirty="0">
                <a:solidFill>
                  <a:srgbClr val="0033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prvotní atom  </a:t>
            </a:r>
          </a:p>
        </p:txBody>
      </p:sp>
      <p:sp>
        <p:nvSpPr>
          <p:cNvPr id="21507" name="Rectangle 1"/>
          <p:cNvSpPr>
            <a:spLocks noChangeArrowheads="1"/>
          </p:cNvSpPr>
          <p:nvPr/>
        </p:nvSpPr>
        <p:spPr bwMode="auto">
          <a:xfrm>
            <a:off x="120650" y="548680"/>
            <a:ext cx="9023350" cy="34163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V roce 1931 </a:t>
            </a:r>
            <a:r>
              <a:rPr lang="cs-CZ" altLang="cs-CZ" sz="2400" dirty="0" err="1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Lemaitre</a:t>
            </a: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přišel s ještě revolučnější hypotézou, když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formuloval základní myšlenku modelu velkého třesku</a:t>
            </a: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V jednostránkovém článku </a:t>
            </a:r>
            <a:r>
              <a:rPr lang="cs-CZ" altLang="cs-CZ" sz="2400" b="1" dirty="0">
                <a:solidFill>
                  <a:srgbClr val="0033CC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Počátek světa z hlediska kvantové teorie</a:t>
            </a:r>
            <a:r>
              <a:rPr lang="cs-CZ" altLang="cs-CZ" sz="2400" dirty="0">
                <a:solidFill>
                  <a:srgbClr val="0033CC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v  časopise </a:t>
            </a:r>
            <a:r>
              <a:rPr lang="cs-CZ" altLang="cs-CZ" sz="2400" dirty="0" err="1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Nature</a:t>
            </a: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, v němž není jediný vzorec, reagoval na slova </a:t>
            </a:r>
            <a:r>
              <a:rPr lang="cs-CZ" altLang="cs-CZ" sz="2400" dirty="0" err="1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Arthura</a:t>
            </a: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Eddingtona</a:t>
            </a: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v článku z roku 1931 </a:t>
            </a:r>
            <a:r>
              <a:rPr lang="cs-CZ" altLang="cs-CZ" sz="2400" b="1" i="1" dirty="0">
                <a:solidFill>
                  <a:srgbClr val="1D1AA6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„z hlediska filosofie je pro mne pojem počátek „současného řádu“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i="1" dirty="0">
                <a:solidFill>
                  <a:srgbClr val="1D1AA6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odpudivý“.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Lemaitre</a:t>
            </a: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naopak vyslovil domněnku,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že svět měl počátek, kdy byla veškerá hmota koncentrována v jednom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„prvotním kvantu“: 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48431" y="4135140"/>
            <a:ext cx="884713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i="1" dirty="0">
                <a:latin typeface="Arial" panose="020B0604020202020204" pitchFamily="34" charset="0"/>
              </a:rPr>
              <a:t>Jestliže svět vznikl v jednom kvantu, pojmy prostor a čas neměly na samém počátku žádný smysl. Ten mohly nabýt až když se původní kvantum rozdělilo na dostatečný počet kvant. Je-li tato hypotéza správná, svět vznikl krátce před počátkem prostoru a času.“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FBB2F7-BACB-4DB0-9452-1C65C3D782E0}" type="slidenum">
              <a:rPr lang="cs-CZ" altLang="cs-CZ" smtClean="0"/>
              <a:pPr>
                <a:defRPr/>
              </a:pPr>
              <a:t>34</a:t>
            </a:fld>
            <a:endParaRPr lang="cs-CZ" altLang="cs-CZ"/>
          </a:p>
        </p:txBody>
      </p:sp>
      <p:sp>
        <p:nvSpPr>
          <p:cNvPr id="2" name="Obdélník 1"/>
          <p:cNvSpPr/>
          <p:nvPr/>
        </p:nvSpPr>
        <p:spPr>
          <a:xfrm>
            <a:off x="115320" y="0"/>
            <a:ext cx="8880248" cy="38779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hangingPunct="1">
              <a:spcAft>
                <a:spcPts val="600"/>
              </a:spcAft>
            </a:pPr>
            <a:endParaRPr lang="cs-CZ" altLang="cs-CZ" sz="24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Aft>
                <a:spcPts val="600"/>
              </a:spcAft>
            </a:pPr>
            <a:endParaRPr lang="cs-CZ" altLang="cs-CZ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Aft>
                <a:spcPts val="600"/>
              </a:spcAft>
            </a:pPr>
            <a:endParaRPr lang="cs-CZ" altLang="cs-CZ" sz="24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Aft>
                <a:spcPts val="600"/>
              </a:spcAft>
            </a:pPr>
            <a:endParaRPr lang="cs-CZ" altLang="cs-CZ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Aft>
                <a:spcPts val="600"/>
              </a:spcAft>
            </a:pPr>
            <a:endParaRPr lang="cs-CZ" altLang="cs-CZ" sz="24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Aft>
                <a:spcPts val="600"/>
              </a:spcAft>
            </a:pPr>
            <a:endParaRPr lang="cs-CZ" altLang="cs-CZ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cs-CZ" altLang="cs-CZ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</a:t>
            </a:r>
            <a:r>
              <a:rPr lang="cs-CZ" altLang="cs-CZ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zajímavost, </a:t>
            </a:r>
            <a:r>
              <a:rPr lang="cs-CZ" altLang="cs-CZ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Lemaitrův</a:t>
            </a:r>
            <a:r>
              <a:rPr lang="cs-CZ" altLang="cs-CZ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„prvotní atom“, v němž by byly naskládány těšně vedla sebe všechna atomová jádra dnešního vesmíru, by zaplnil naši sluneční soustavu </a:t>
            </a:r>
            <a:r>
              <a:rPr lang="cs-CZ" altLang="cs-CZ" sz="24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až </a:t>
            </a:r>
            <a:r>
              <a:rPr lang="cs-CZ" altLang="cs-CZ" sz="2400" b="1" dirty="0" smtClean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Jupiter</a:t>
            </a:r>
            <a:r>
              <a:rPr lang="cs-CZ" altLang="cs-CZ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7299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 animBg="1"/>
      <p:bldP spid="4" grpId="0"/>
      <p:bldP spid="2" grpId="0" animBg="1"/>
      <p:bldP spid="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bdélník 1"/>
          <p:cNvSpPr>
            <a:spLocks noChangeArrowheads="1"/>
          </p:cNvSpPr>
          <p:nvPr/>
        </p:nvSpPr>
        <p:spPr bwMode="auto">
          <a:xfrm>
            <a:off x="204531" y="240302"/>
            <a:ext cx="8750300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Myšlenka </a:t>
            </a:r>
            <a:r>
              <a:rPr lang="cs-CZ" altLang="cs-CZ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prvotního 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atomu </a:t>
            </a:r>
            <a:r>
              <a:rPr lang="cs-CZ" altLang="cs-CZ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byla ovšem natolik revoluční, že jí až na výjimky nikdo nepřijal. Je 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neuvěřitelné</a:t>
            </a:r>
            <a:r>
              <a:rPr lang="cs-CZ" altLang="cs-CZ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jak i po kvantitativní stránce byl </a:t>
            </a:r>
            <a:r>
              <a:rPr lang="cs-CZ" altLang="cs-CZ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Lemaitrův</a:t>
            </a:r>
            <a:r>
              <a:rPr lang="cs-CZ" altLang="cs-CZ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model vývoje vesmíru 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cs-CZ" alt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blízký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našim dnešním představám včetně éry inflace. </a:t>
            </a:r>
            <a:endParaRPr lang="cs-CZ" altLang="cs-CZ" sz="24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FBB2F7-BACB-4DB0-9452-1C65C3D782E0}" type="slidenum">
              <a:rPr lang="cs-CZ" altLang="cs-CZ" smtClean="0"/>
              <a:pPr>
                <a:defRPr/>
              </a:pPr>
              <a:t>35</a:t>
            </a:fld>
            <a:endParaRPr lang="cs-CZ" alt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délník 7"/>
              <p:cNvSpPr/>
              <p:nvPr/>
            </p:nvSpPr>
            <p:spPr>
              <a:xfrm>
                <a:off x="252207" y="2067079"/>
                <a:ext cx="8702624" cy="24633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cs-CZ" sz="24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Hloubku </a:t>
                </a:r>
                <a:r>
                  <a:rPr lang="cs-CZ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Lemaitrova</a:t>
                </a:r>
                <a:r>
                  <a:rPr lang="cs-CZ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chápání nejen kosmologie, ale také teprve se rodící kvantové teorie, ilustruje skutečnost, že již v </a:t>
                </a:r>
                <a:r>
                  <a:rPr lang="cs-CZ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</a:t>
                </a:r>
                <a:r>
                  <a:rPr lang="cs-CZ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práci z roku 1933 jako první </a:t>
                </a:r>
                <a:r>
                  <a:rPr lang="cs-CZ" sz="24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interpretoval fyzikální význam kosmologické konstanty</a:t>
                </a:r>
                <a:r>
                  <a:rPr lang="cs-CZ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jako </a:t>
                </a:r>
                <a:r>
                  <a:rPr lang="cs-CZ" sz="2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hustoty energie vakua ρc</a:t>
                </a:r>
                <a:r>
                  <a:rPr lang="cs-CZ" sz="24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cs-CZ" sz="2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 kvantové teorii pole, které má záporný tlak p=-ρc</a:t>
                </a:r>
                <a:r>
                  <a:rPr lang="cs-CZ" sz="24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14:m>
                  <m:oMath xmlns:m="http://schemas.openxmlformats.org/officeDocument/2006/math">
                    <m:r>
                      <a:rPr lang="cs-CZ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cs-CZ" sz="2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chová se v důsledku toho jako </a:t>
                </a:r>
                <a:r>
                  <a:rPr lang="cs-CZ" sz="24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antigravitující</a:t>
                </a:r>
                <a:r>
                  <a:rPr lang="cs-CZ" sz="2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médium.</a:t>
                </a:r>
                <a:endParaRPr lang="cs-CZ" sz="2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Obdélní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07" y="2067079"/>
                <a:ext cx="8702624" cy="2463367"/>
              </a:xfrm>
              <a:prstGeom prst="rect">
                <a:avLst/>
              </a:prstGeom>
              <a:blipFill>
                <a:blip r:embed="rId2"/>
                <a:stretch>
                  <a:fillRect l="-1050" t="-1980" r="-1891" b="-371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653136"/>
            <a:ext cx="7504194" cy="118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1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12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13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F63601-ABF9-4A9A-B6E3-02403AFB6049}" type="slidenum">
              <a:rPr lang="cs-CZ" altLang="cs-CZ"/>
              <a:pPr>
                <a:defRPr/>
              </a:pPr>
              <a:t>36</a:t>
            </a:fld>
            <a:endParaRPr lang="cs-CZ" altLang="cs-CZ"/>
          </a:p>
        </p:txBody>
      </p:sp>
      <p:grpSp>
        <p:nvGrpSpPr>
          <p:cNvPr id="76805" name="Group 2"/>
          <p:cNvGrpSpPr>
            <a:grpSpLocks/>
          </p:cNvGrpSpPr>
          <p:nvPr/>
        </p:nvGrpSpPr>
        <p:grpSpPr bwMode="auto">
          <a:xfrm>
            <a:off x="611188" y="188913"/>
            <a:ext cx="6097587" cy="6097587"/>
            <a:chOff x="1111" y="210"/>
            <a:chExt cx="3841" cy="3841"/>
          </a:xfrm>
        </p:grpSpPr>
        <p:pic>
          <p:nvPicPr>
            <p:cNvPr id="76811" name="Picture 3" descr="Universe_expansio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" y="210"/>
              <a:ext cx="3841" cy="3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12" name="Text Box 4"/>
            <p:cNvSpPr txBox="1">
              <a:spLocks noChangeArrowheads="1"/>
            </p:cNvSpPr>
            <p:nvPr/>
          </p:nvSpPr>
          <p:spPr bwMode="auto">
            <a:xfrm>
              <a:off x="2451" y="3641"/>
              <a:ext cx="1471" cy="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1" dirty="0" smtClean="0">
                  <a:cs typeface="Arial" panose="020B0604020202020204" pitchFamily="34" charset="0"/>
                </a:rPr>
                <a:t>Singularita???</a:t>
              </a:r>
              <a:endParaRPr lang="cs-CZ" altLang="cs-CZ" sz="2400" b="1" dirty="0">
                <a:cs typeface="Arial" panose="020B0604020202020204" pitchFamily="34" charset="0"/>
              </a:endParaRPr>
            </a:p>
          </p:txBody>
        </p:sp>
        <p:sp>
          <p:nvSpPr>
            <p:cNvPr id="76813" name="Text Box 5"/>
            <p:cNvSpPr txBox="1">
              <a:spLocks noChangeArrowheads="1"/>
            </p:cNvSpPr>
            <p:nvPr/>
          </p:nvSpPr>
          <p:spPr bwMode="auto">
            <a:xfrm>
              <a:off x="1376" y="2403"/>
              <a:ext cx="415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latin typeface="Comic Sans MS" panose="030F0702030302020204" pitchFamily="66" charset="0"/>
                </a:rPr>
                <a:t>čas</a:t>
              </a:r>
            </a:p>
          </p:txBody>
        </p:sp>
      </p:grp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447675" y="188913"/>
            <a:ext cx="8515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>
                <a:solidFill>
                  <a:srgbClr val="0000FF"/>
                </a:solidFill>
                <a:cs typeface="Arial" panose="020B0604020202020204" pitchFamily="34" charset="0"/>
              </a:rPr>
              <a:t>Lemaitrova</a:t>
            </a:r>
            <a:r>
              <a:rPr lang="cs-CZ" altLang="cs-CZ" b="1" dirty="0">
                <a:solidFill>
                  <a:srgbClr val="0000FF"/>
                </a:solidFill>
                <a:cs typeface="Arial" panose="020B0604020202020204" pitchFamily="34" charset="0"/>
              </a:rPr>
              <a:t> představa</a:t>
            </a:r>
            <a:r>
              <a:rPr lang="en-US" altLang="cs-CZ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solidFill>
                  <a:srgbClr val="0000FF"/>
                </a:solidFill>
                <a:cs typeface="Arial" panose="020B0604020202020204" pitchFamily="34" charset="0"/>
              </a:rPr>
              <a:t>o rozpínání vesmíru:</a:t>
            </a: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5389563" y="3213100"/>
            <a:ext cx="3722494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Horká polévka, v níž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byly přítomny všechny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částice standardního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modelu, ale i částice,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o nichž nemáme ani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tušení. </a:t>
            </a:r>
            <a:r>
              <a:rPr lang="cs-CZ" altLang="cs-CZ" sz="2400" b="1" dirty="0">
                <a:solidFill>
                  <a:srgbClr val="FF0000"/>
                </a:solidFill>
                <a:cs typeface="Arial" panose="020B0604020202020204" pitchFamily="34" charset="0"/>
              </a:rPr>
              <a:t>Všechny</a:t>
            </a:r>
            <a:r>
              <a:rPr lang="cs-CZ" altLang="cs-CZ" sz="2400" b="1" dirty="0"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cs typeface="Arial" panose="020B0604020202020204" pitchFamily="34" charset="0"/>
              </a:rPr>
              <a:t>ovliv</a:t>
            </a:r>
            <a:r>
              <a:rPr lang="cs-CZ" altLang="cs-CZ" sz="2400" b="1" dirty="0">
                <a:cs typeface="Arial" panose="020B0604020202020204" pitchFamily="34" charset="0"/>
              </a:rPr>
              <a:t>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cs typeface="Arial" panose="020B0604020202020204" pitchFamily="34" charset="0"/>
              </a:rPr>
              <a:t>nily</a:t>
            </a:r>
            <a:r>
              <a:rPr lang="cs-CZ" altLang="cs-CZ" sz="2400" b="1" dirty="0">
                <a:cs typeface="Arial" panose="020B0604020202020204" pitchFamily="34" charset="0"/>
              </a:rPr>
              <a:t> další vývoj vesmíru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do dnešní podoby</a:t>
            </a:r>
          </a:p>
        </p:txBody>
      </p:sp>
      <p:sp>
        <p:nvSpPr>
          <p:cNvPr id="76808" name="AutoShape 8"/>
          <p:cNvSpPr>
            <a:spLocks noChangeArrowheads="1"/>
          </p:cNvSpPr>
          <p:nvPr/>
        </p:nvSpPr>
        <p:spPr bwMode="auto">
          <a:xfrm>
            <a:off x="4140200" y="5157788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>
              <a:latin typeface="Comic Sans MS" panose="030F0702030302020204" pitchFamily="66" charset="0"/>
            </a:endParaRPr>
          </a:p>
        </p:txBody>
      </p:sp>
      <p:sp>
        <p:nvSpPr>
          <p:cNvPr id="76809" name="AutoShape 9"/>
          <p:cNvSpPr>
            <a:spLocks noChangeArrowheads="1"/>
          </p:cNvSpPr>
          <p:nvPr/>
        </p:nvSpPr>
        <p:spPr bwMode="auto">
          <a:xfrm>
            <a:off x="6372225" y="15748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>
              <a:latin typeface="Comic Sans MS" panose="030F0702030302020204" pitchFamily="66" charset="0"/>
            </a:endParaRP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6516688" y="1196975"/>
            <a:ext cx="22894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Dnešní vesmír</a:t>
            </a:r>
          </a:p>
        </p:txBody>
      </p:sp>
    </p:spTree>
    <p:extLst>
      <p:ext uri="{BB962C8B-B14F-4D97-AF65-F5344CB8AC3E}">
        <p14:creationId xmlns:p14="http://schemas.microsoft.com/office/powerpoint/2010/main" val="290857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10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23850" y="4476750"/>
            <a:ext cx="8427307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cs-CZ" sz="2400" dirty="0">
                <a:latin typeface="Arial" panose="020B0604020202020204" pitchFamily="34" charset="0"/>
              </a:rPr>
              <a:t>E</a:t>
            </a:r>
            <a:r>
              <a:rPr lang="cs-CZ" altLang="cs-CZ" sz="2400" dirty="0" err="1">
                <a:latin typeface="Arial" panose="020B0604020202020204" pitchFamily="34" charset="0"/>
              </a:rPr>
              <a:t>xistují</a:t>
            </a:r>
            <a:r>
              <a:rPr lang="cs-CZ" altLang="cs-CZ" sz="2400" dirty="0">
                <a:latin typeface="Arial" panose="020B0604020202020204" pitchFamily="34" charset="0"/>
              </a:rPr>
              <a:t> tělesa, která jsou </a:t>
            </a:r>
            <a:r>
              <a:rPr lang="cs-CZ" altLang="cs-CZ" sz="2400" b="1" dirty="0">
                <a:solidFill>
                  <a:srgbClr val="0000FF"/>
                </a:solidFill>
                <a:latin typeface="Arial" panose="020B0604020202020204" pitchFamily="34" charset="0"/>
              </a:rPr>
              <a:t>„vázaná</a:t>
            </a:r>
            <a:r>
              <a:rPr lang="cs-CZ" altLang="cs-CZ" sz="2400" b="1" dirty="0">
                <a:solidFill>
                  <a:srgbClr val="2843C8"/>
                </a:solidFill>
                <a:latin typeface="Arial" panose="020B0604020202020204" pitchFamily="34" charset="0"/>
              </a:rPr>
              <a:t>“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a </a:t>
            </a:r>
            <a:r>
              <a:rPr lang="en-US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je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ž se s </a:t>
            </a:r>
            <a:r>
              <a:rPr lang="cs-CZ" altLang="cs-CZ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rozpínáním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24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prostioru</a:t>
            </a:r>
            <a:r>
              <a:rPr lang="cs-CZ" altLang="cs-CZ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nerozpínají.</a:t>
            </a:r>
            <a:endParaRPr lang="cs-CZ" altLang="cs-CZ" sz="2400" dirty="0">
              <a:latin typeface="Arial" panose="020B0604020202020204" pitchFamily="34" charset="0"/>
            </a:endParaRPr>
          </a:p>
        </p:txBody>
      </p:sp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323850" y="3644900"/>
            <a:ext cx="81359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Pohyb vůči tomuto systému </a:t>
            </a:r>
            <a:r>
              <a:rPr lang="cs-CZ" altLang="cs-CZ" sz="2400" b="1" dirty="0">
                <a:solidFill>
                  <a:srgbClr val="FF3300"/>
                </a:solidFill>
                <a:latin typeface="Arial" panose="020B0604020202020204" pitchFamily="34" charset="0"/>
              </a:rPr>
              <a:t>lze detegovat</a:t>
            </a:r>
            <a:r>
              <a:rPr lang="cs-CZ" altLang="cs-CZ" sz="2400" b="1" dirty="0">
                <a:latin typeface="Arial" panose="020B0604020202020204" pitchFamily="34" charset="0"/>
              </a:rPr>
              <a:t>. </a:t>
            </a:r>
            <a:r>
              <a:rPr lang="cs-CZ" altLang="cs-CZ" sz="2400" dirty="0">
                <a:latin typeface="Arial" panose="020B0604020202020204" pitchFamily="34" charset="0"/>
              </a:rPr>
              <a:t>Náš sluneční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systém se vůči němu pohybuje rychlostí </a:t>
            </a:r>
            <a:r>
              <a:rPr lang="cs-CZ" altLang="cs-CZ" sz="2400" b="1" dirty="0">
                <a:solidFill>
                  <a:srgbClr val="FF3300"/>
                </a:solidFill>
                <a:latin typeface="Arial" panose="020B0604020202020204" pitchFamily="34" charset="0"/>
              </a:rPr>
              <a:t>370 km</a:t>
            </a:r>
            <a:r>
              <a:rPr lang="en-US" altLang="cs-CZ" sz="2400" b="1" dirty="0">
                <a:solidFill>
                  <a:srgbClr val="FF3300"/>
                </a:solidFill>
                <a:latin typeface="Arial" panose="020B0604020202020204" pitchFamily="34" charset="0"/>
              </a:rPr>
              <a:t>/sec.</a:t>
            </a:r>
            <a:r>
              <a:rPr lang="cs-CZ" altLang="cs-CZ" sz="2400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395288" y="115888"/>
            <a:ext cx="8334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200" b="1">
                <a:solidFill>
                  <a:srgbClr val="0033CC"/>
                </a:solidFill>
                <a:latin typeface="Arial" panose="020B0604020202020204" pitchFamily="34" charset="0"/>
              </a:rPr>
              <a:t>Znamená velký třesk návrat k Newtonovi?</a:t>
            </a:r>
          </a:p>
        </p:txBody>
      </p:sp>
      <p:sp>
        <p:nvSpPr>
          <p:cNvPr id="39944" name="Text Box 9"/>
          <p:cNvSpPr txBox="1">
            <a:spLocks noChangeArrowheads="1"/>
          </p:cNvSpPr>
          <p:nvPr/>
        </p:nvSpPr>
        <p:spPr bwMode="auto">
          <a:xfrm>
            <a:off x="179512" y="908050"/>
            <a:ext cx="1033014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V jistém smyslu ano</a:t>
            </a:r>
            <a:r>
              <a:rPr lang="cs-CZ" altLang="cs-CZ" sz="2400" dirty="0">
                <a:latin typeface="Arial" panose="020B0604020202020204" pitchFamily="34" charset="0"/>
              </a:rPr>
              <a:t>, neboť rozpínání </a:t>
            </a:r>
            <a:r>
              <a:rPr lang="cs-CZ" altLang="cs-CZ" sz="2400" dirty="0" smtClean="0">
                <a:latin typeface="Arial" panose="020B0604020202020204" pitchFamily="34" charset="0"/>
              </a:rPr>
              <a:t>prostoru </a:t>
            </a:r>
            <a:r>
              <a:rPr lang="cs-CZ" altLang="cs-CZ" sz="2400" dirty="0">
                <a:latin typeface="Arial" panose="020B0604020202020204" pitchFamily="34" charset="0"/>
              </a:rPr>
              <a:t>definuje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3300"/>
                </a:solidFill>
                <a:latin typeface="Arial" panose="020B0604020202020204" pitchFamily="34" charset="0"/>
              </a:rPr>
              <a:t>preferovaný systém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2400" dirty="0">
                <a:latin typeface="Arial" panose="020B0604020202020204" pitchFamily="34" charset="0"/>
              </a:rPr>
              <a:t>jedině v němž platí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Hubbleův-Lemaitrův</a:t>
            </a:r>
            <a:r>
              <a:rPr lang="cs-CZ" altLang="cs-CZ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zákon. </a:t>
            </a:r>
            <a:r>
              <a:rPr lang="cs-CZ" altLang="cs-CZ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dirty="0" smtClean="0">
                <a:latin typeface="Arial" panose="020B0604020202020204" pitchFamily="34" charset="0"/>
              </a:rPr>
              <a:t>Z </a:t>
            </a:r>
            <a:r>
              <a:rPr lang="cs-CZ" altLang="cs-CZ" sz="2400" dirty="0">
                <a:latin typeface="Arial" panose="020B0604020202020204" pitchFamily="34" charset="0"/>
              </a:rPr>
              <a:t>hlediska popisu vývoje vesmíru má tento souřadnicový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systém rysy</a:t>
            </a:r>
          </a:p>
        </p:txBody>
      </p:sp>
      <p:sp>
        <p:nvSpPr>
          <p:cNvPr id="39945" name="Text Box 10"/>
          <p:cNvSpPr txBox="1">
            <a:spLocks noChangeArrowheads="1"/>
          </p:cNvSpPr>
          <p:nvPr/>
        </p:nvSpPr>
        <p:spPr bwMode="auto">
          <a:xfrm>
            <a:off x="684213" y="2700338"/>
            <a:ext cx="7488237" cy="584200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bg1"/>
                </a:solidFill>
                <a:latin typeface="Arial" panose="020B0604020202020204" pitchFamily="34" charset="0"/>
              </a:rPr>
              <a:t>absolutního prostoru a absolutního </a:t>
            </a:r>
            <a:r>
              <a:rPr lang="cs-CZ" altLang="cs-CZ" sz="3200" b="1">
                <a:solidFill>
                  <a:schemeClr val="bg1"/>
                </a:solidFill>
                <a:latin typeface="Arial" panose="020B0604020202020204" pitchFamily="34" charset="0"/>
              </a:rPr>
              <a:t>času</a:t>
            </a:r>
            <a:r>
              <a:rPr lang="cs-CZ" altLang="cs-CZ" b="1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cs-CZ" altLang="cs-CZ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FBB2F7-BACB-4DB0-9452-1C65C3D782E0}" type="slidenum">
              <a:rPr lang="cs-CZ" altLang="cs-CZ" smtClean="0"/>
              <a:pPr>
                <a:defRPr/>
              </a:pPr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764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/>
      <p:bldP spid="39942" grpId="0"/>
      <p:bldP spid="39943" grpId="0"/>
      <p:bldP spid="39944" grpId="0"/>
      <p:bldP spid="3994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38</a:t>
            </a:fld>
            <a:endParaRPr lang="cs-CZ" altLang="cs-CZ"/>
          </a:p>
        </p:txBody>
      </p:sp>
      <p:sp>
        <p:nvSpPr>
          <p:cNvPr id="5" name="Obdélník 4"/>
          <p:cNvSpPr/>
          <p:nvPr/>
        </p:nvSpPr>
        <p:spPr>
          <a:xfrm>
            <a:off x="287524" y="476672"/>
            <a:ext cx="85689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Otázka, </a:t>
            </a:r>
            <a:r>
              <a:rPr lang="cs-CZ" sz="24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jak se z prvotní husté polévky zrodila dnešní struktura vesmíru</a:t>
            </a: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tedy hvězdy, galaxie a jejich shluky, sice stále zůstala nezodpovězena, ale bylo zřejmé, že odpověď spočívá v tom, že se </a:t>
            </a:r>
            <a:r>
              <a:rPr lang="cs-CZ" sz="24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již v prvotní husté polévce v raném stádiu vývoje vesmíru nějakým mechanismem vytvořily nehomogenity hustoty hmoty</a:t>
            </a: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které se staly zárodky pro vznik struktur v dnešním na první pohled velmi nehomogenním vesmíru</a:t>
            </a:r>
            <a:r>
              <a:rPr lang="cs-CZ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 odpovědi na tuto klíčovou otázku rozhodujícím způsobem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řispěl </a:t>
            </a: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objev tzv. reliktního záření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ke kterému došlo náhodou v roce 1965 rok před smrtí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Lemaitra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který se tak dožil potvrzení své představy velkého třesku a </a:t>
            </a: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Prvotního atomu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33091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434975" y="544513"/>
            <a:ext cx="84740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C3300"/>
                </a:solidFill>
                <a:latin typeface="Arial" panose="020B0604020202020204" pitchFamily="34" charset="0"/>
              </a:rPr>
              <a:t>1965: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Penzias</a:t>
            </a:r>
            <a:r>
              <a:rPr lang="cs-CZ" altLang="cs-CZ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a Wilson</a:t>
            </a:r>
            <a:r>
              <a:rPr lang="cs-CZ" altLang="cs-CZ" sz="2400" b="1" dirty="0">
                <a:latin typeface="Arial" panose="020B0604020202020204" pitchFamily="34" charset="0"/>
              </a:rPr>
              <a:t> objevili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mikrovlnné reliktní záření</a:t>
            </a:r>
          </a:p>
        </p:txBody>
      </p:sp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36625"/>
            <a:ext cx="8286750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Obdélník 9"/>
          <p:cNvSpPr>
            <a:spLocks noChangeArrowheads="1"/>
          </p:cNvSpPr>
          <p:nvPr/>
        </p:nvSpPr>
        <p:spPr bwMode="auto">
          <a:xfrm>
            <a:off x="2298700" y="57150"/>
            <a:ext cx="437991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Štěstí přeje připraveným</a:t>
            </a:r>
            <a:endParaRPr lang="cs-CZ" altLang="cs-CZ" dirty="0">
              <a:solidFill>
                <a:srgbClr val="0033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774" name="Text Box 4"/>
          <p:cNvSpPr txBox="1">
            <a:spLocks noChangeArrowheads="1"/>
          </p:cNvSpPr>
          <p:nvPr/>
        </p:nvSpPr>
        <p:spPr bwMode="auto">
          <a:xfrm>
            <a:off x="0" y="2674938"/>
            <a:ext cx="9144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Je to stopa po klíčovém okamžiku vývoje vesmíru, v němž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teplota klesla na cca 3000 K,</a:t>
            </a:r>
            <a:r>
              <a:rPr lang="cs-CZ" altLang="cs-CZ" sz="2400" b="1" dirty="0">
                <a:latin typeface="Arial" panose="020B0604020202020204" pitchFamily="34" charset="0"/>
              </a:rPr>
              <a:t> při níž již fotony neměly dost energie k tomu, aby bránily vytvoření neutrálních atomů a díky tomu se </a:t>
            </a:r>
            <a:r>
              <a:rPr lang="cs-CZ" altLang="cs-CZ" sz="2400" b="1" dirty="0">
                <a:solidFill>
                  <a:srgbClr val="0000FF"/>
                </a:solidFill>
                <a:latin typeface="Arial" panose="020B0604020202020204" pitchFamily="34" charset="0"/>
              </a:rPr>
              <a:t>od dalšího vývoje vesmíru oddělily</a:t>
            </a:r>
            <a:r>
              <a:rPr lang="cs-CZ" altLang="cs-CZ" sz="2400" b="1" dirty="0">
                <a:latin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sz="80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Přichází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ze všech směrů</a:t>
            </a:r>
            <a:r>
              <a:rPr lang="cs-CZ" altLang="cs-CZ" sz="2400" b="1" dirty="0">
                <a:latin typeface="Arial" panose="020B0604020202020204" pitchFamily="34" charset="0"/>
              </a:rPr>
              <a:t> a je velmi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izotropní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Má charakter záření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absolutně černého tělesa</a:t>
            </a:r>
            <a:r>
              <a:rPr lang="cs-CZ" altLang="cs-CZ" sz="2400" b="1" dirty="0">
                <a:latin typeface="Arial" panose="020B0604020202020204" pitchFamily="34" charset="0"/>
              </a:rPr>
              <a:t> o teplotě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2.73 K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80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Měření jeho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velmi slabé anizotropie</a:t>
            </a:r>
            <a:r>
              <a:rPr lang="cs-CZ" altLang="cs-CZ" sz="2400" b="1" dirty="0">
                <a:latin typeface="Arial" panose="020B0604020202020204" pitchFamily="34" charset="0"/>
              </a:rPr>
              <a:t> je zdrojem důležitých informací o </a:t>
            </a:r>
            <a:r>
              <a:rPr lang="cs-CZ" altLang="cs-CZ" sz="2400" b="1" dirty="0">
                <a:solidFill>
                  <a:srgbClr val="0000FF"/>
                </a:solidFill>
                <a:latin typeface="Arial" panose="020B0604020202020204" pitchFamily="34" charset="0"/>
              </a:rPr>
              <a:t>skladbě a vývoji vesmíru</a:t>
            </a:r>
            <a:r>
              <a:rPr lang="cs-CZ" altLang="cs-CZ" sz="2400" b="1" dirty="0"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FBB2F7-BACB-4DB0-9452-1C65C3D782E0}" type="slidenum">
              <a:rPr lang="cs-CZ" altLang="cs-CZ" smtClean="0"/>
              <a:pPr>
                <a:defRPr/>
              </a:pPr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835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7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  <p:bldP spid="327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9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10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1B07E1-BAE4-411E-AE90-42CE3D48762D}" type="slidenum">
              <a:rPr lang="cs-CZ" altLang="cs-CZ"/>
              <a:pPr>
                <a:defRPr/>
              </a:pPr>
              <a:t>4</a:t>
            </a:fld>
            <a:endParaRPr lang="cs-CZ" altLang="cs-CZ"/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2268538" y="255588"/>
            <a:ext cx="4567237" cy="5191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0033CC"/>
                </a:solidFill>
                <a:latin typeface="+mn-lt"/>
              </a:rPr>
              <a:t>Charakteristické r</a:t>
            </a:r>
            <a:r>
              <a:rPr lang="en-US" altLang="cs-CZ" sz="2800" b="1" dirty="0" err="1">
                <a:solidFill>
                  <a:srgbClr val="0033CC"/>
                </a:solidFill>
                <a:latin typeface="+mn-lt"/>
              </a:rPr>
              <a:t>ozm</a:t>
            </a:r>
            <a:r>
              <a:rPr lang="cs-CZ" altLang="cs-CZ" sz="2800" b="1" dirty="0" err="1">
                <a:solidFill>
                  <a:srgbClr val="0033CC"/>
                </a:solidFill>
                <a:latin typeface="+mn-lt"/>
              </a:rPr>
              <a:t>ěry</a:t>
            </a:r>
            <a:endParaRPr lang="cs-CZ" altLang="cs-CZ" sz="2800" b="1" dirty="0">
              <a:solidFill>
                <a:srgbClr val="0033CC"/>
              </a:solidFill>
              <a:latin typeface="+mn-lt"/>
            </a:endParaRPr>
          </a:p>
        </p:txBody>
      </p:sp>
      <p:grpSp>
        <p:nvGrpSpPr>
          <p:cNvPr id="16390" name="Group 7"/>
          <p:cNvGrpSpPr>
            <a:grpSpLocks/>
          </p:cNvGrpSpPr>
          <p:nvPr/>
        </p:nvGrpSpPr>
        <p:grpSpPr bwMode="auto">
          <a:xfrm>
            <a:off x="395288" y="1052513"/>
            <a:ext cx="7848600" cy="5138737"/>
            <a:chOff x="249" y="693"/>
            <a:chExt cx="4944" cy="3237"/>
          </a:xfrm>
        </p:grpSpPr>
        <p:pic>
          <p:nvPicPr>
            <p:cNvPr id="16391" name="Picture 2" descr="meter_stick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693"/>
              <a:ext cx="4626" cy="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Line 4"/>
            <p:cNvSpPr>
              <a:spLocks noChangeShapeType="1"/>
            </p:cNvSpPr>
            <p:nvPr/>
          </p:nvSpPr>
          <p:spPr bwMode="auto">
            <a:xfrm flipV="1">
              <a:off x="567" y="1570"/>
              <a:ext cx="363" cy="1769"/>
            </a:xfrm>
            <a:prstGeom prst="line">
              <a:avLst/>
            </a:prstGeom>
            <a:noFill/>
            <a:ln w="635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393" name="Line 5"/>
            <p:cNvSpPr>
              <a:spLocks noChangeShapeType="1"/>
            </p:cNvSpPr>
            <p:nvPr/>
          </p:nvSpPr>
          <p:spPr bwMode="auto">
            <a:xfrm flipV="1">
              <a:off x="703" y="3565"/>
              <a:ext cx="3402" cy="137"/>
            </a:xfrm>
            <a:prstGeom prst="line">
              <a:avLst/>
            </a:prstGeom>
            <a:noFill/>
            <a:ln w="635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394" name="Text Box 6"/>
            <p:cNvSpPr txBox="1">
              <a:spLocks noChangeArrowheads="1"/>
            </p:cNvSpPr>
            <p:nvPr/>
          </p:nvSpPr>
          <p:spPr bwMode="auto">
            <a:xfrm>
              <a:off x="249" y="3275"/>
              <a:ext cx="871" cy="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1" dirty="0">
                  <a:latin typeface="+mn-lt"/>
                </a:rPr>
                <a:t>Rozdíl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1" dirty="0">
                  <a:solidFill>
                    <a:srgbClr val="FF3300"/>
                  </a:solidFill>
                  <a:latin typeface="+mn-lt"/>
                </a:rPr>
                <a:t>45</a:t>
              </a:r>
              <a:r>
                <a:rPr lang="cs-CZ" altLang="cs-CZ" sz="2400" b="1" dirty="0">
                  <a:latin typeface="+mn-lt"/>
                </a:rPr>
                <a:t> řádů</a:t>
              </a:r>
              <a:r>
                <a:rPr lang="en-US" altLang="cs-CZ" sz="2400" b="1" dirty="0">
                  <a:latin typeface="+mn-lt"/>
                </a:rPr>
                <a:t>!</a:t>
              </a:r>
              <a:endParaRPr lang="cs-CZ" altLang="cs-CZ" sz="2400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546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bdélník 4"/>
          <p:cNvSpPr>
            <a:spLocks noChangeArrowheads="1"/>
          </p:cNvSpPr>
          <p:nvPr/>
        </p:nvSpPr>
        <p:spPr bwMode="auto">
          <a:xfrm>
            <a:off x="379413" y="548680"/>
            <a:ext cx="8756650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ts val="450"/>
              </a:spcAft>
              <a:buFontTx/>
              <a:buNone/>
            </a:pPr>
            <a:r>
              <a:rPr lang="cs-CZ" altLang="cs-CZ" sz="2400" b="1" dirty="0">
                <a:solidFill>
                  <a:srgbClr val="0033CC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Polovina Nobelovy ceny za fyziku za rok 2019 </a:t>
            </a:r>
            <a:r>
              <a:rPr lang="cs-CZ" altLang="cs-CZ" sz="2400" dirty="0">
                <a:latin typeface="Arial" panose="020B0604020202020204" pitchFamily="34" charset="0"/>
                <a:cs typeface="Calibri" panose="020F0502020204030204" pitchFamily="34" charset="0"/>
              </a:rPr>
              <a:t>byla udělena americkému kosmologovi </a:t>
            </a:r>
            <a:r>
              <a:rPr lang="cs-CZ" altLang="cs-CZ" sz="2400" b="1" dirty="0" err="1">
                <a:solidFill>
                  <a:srgbClr val="0033CC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Jamesu</a:t>
            </a:r>
            <a:r>
              <a:rPr lang="cs-CZ" altLang="cs-CZ" sz="2400" b="1" dirty="0">
                <a:solidFill>
                  <a:srgbClr val="0033CC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 err="1">
                <a:solidFill>
                  <a:srgbClr val="0033CC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Peebblesovi</a:t>
            </a:r>
            <a:r>
              <a:rPr lang="cs-CZ" altLang="cs-CZ" sz="2400" b="1" dirty="0">
                <a:solidFill>
                  <a:srgbClr val="0033CC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Calibri" panose="020F0502020204030204" pitchFamily="34" charset="0"/>
              </a:rPr>
              <a:t>za </a:t>
            </a:r>
            <a:r>
              <a:rPr lang="cs-CZ" altLang="cs-CZ" sz="2400" b="1" i="1" dirty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“teoretické objevy ve fyzikální kosmologii“</a:t>
            </a:r>
            <a:r>
              <a:rPr lang="cs-CZ" altLang="cs-CZ" sz="2400" dirty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.</a:t>
            </a:r>
            <a:r>
              <a:rPr lang="cs-CZ" altLang="cs-CZ" sz="2400" dirty="0"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076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53" y="2072502"/>
            <a:ext cx="4811712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Obdélník 8"/>
          <p:cNvSpPr>
            <a:spLocks noChangeArrowheads="1"/>
          </p:cNvSpPr>
          <p:nvPr/>
        </p:nvSpPr>
        <p:spPr bwMode="auto">
          <a:xfrm>
            <a:off x="5364088" y="2038371"/>
            <a:ext cx="3648075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ts val="450"/>
              </a:spcAft>
              <a:buFontTx/>
              <a:buNone/>
            </a:pPr>
            <a:r>
              <a:rPr lang="cs-CZ" altLang="cs-CZ" sz="2400" u="sng" dirty="0">
                <a:latin typeface="Arial" panose="020B0604020202020204" pitchFamily="34" charset="0"/>
                <a:cs typeface="Calibri" panose="020F0502020204030204" pitchFamily="34" charset="0"/>
              </a:rPr>
              <a:t>Citace Nobelova výboru</a:t>
            </a:r>
            <a:r>
              <a:rPr lang="cs-CZ" altLang="cs-CZ" sz="2400" i="1" dirty="0">
                <a:latin typeface="Arial" panose="020B0604020202020204" pitchFamily="34" charset="0"/>
                <a:cs typeface="Calibri" panose="020F0502020204030204" pitchFamily="34" charset="0"/>
              </a:rPr>
              <a:t>:</a:t>
            </a:r>
          </a:p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ts val="450"/>
              </a:spcAft>
              <a:buFontTx/>
              <a:buNone/>
            </a:pPr>
            <a:r>
              <a:rPr lang="cs-CZ" altLang="cs-CZ" sz="2400" i="1" dirty="0" err="1">
                <a:latin typeface="Arial" panose="020B0604020202020204" pitchFamily="34" charset="0"/>
                <a:cs typeface="Calibri" panose="020F0502020204030204" pitchFamily="34" charset="0"/>
              </a:rPr>
              <a:t>Peeblesův</a:t>
            </a:r>
            <a:r>
              <a:rPr lang="cs-CZ" altLang="cs-CZ" sz="2400" i="1" dirty="0">
                <a:latin typeface="Arial" panose="020B0604020202020204" pitchFamily="34" charset="0"/>
                <a:cs typeface="Calibri" panose="020F0502020204030204" pitchFamily="34" charset="0"/>
              </a:rPr>
              <a:t> vhled do fyzikální kosmologie obohatil celý tento obor a </a:t>
            </a:r>
            <a:r>
              <a:rPr lang="cs-CZ" altLang="cs-CZ" sz="2400" b="1" i="1" dirty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položil základy pro transformaci kosmologie během posledních padesáti let ze spekulací na vědu</a:t>
            </a:r>
            <a:r>
              <a:rPr lang="cs-CZ" altLang="cs-CZ" sz="2400" i="1" dirty="0">
                <a:latin typeface="Arial" panose="020B060402020202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FBB2F7-BACB-4DB0-9452-1C65C3D782E0}" type="slidenum">
              <a:rPr lang="cs-CZ" altLang="cs-CZ" smtClean="0"/>
              <a:pPr>
                <a:defRPr/>
              </a:pPr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638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>
            <a:spLocks noChangeArrowheads="1"/>
          </p:cNvSpPr>
          <p:nvPr/>
        </p:nvSpPr>
        <p:spPr bwMode="auto">
          <a:xfrm>
            <a:off x="2860675" y="0"/>
            <a:ext cx="2284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0033CC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Návrat éteru</a:t>
            </a:r>
            <a:endParaRPr lang="cs-CZ" altLang="cs-CZ" dirty="0">
              <a:solidFill>
                <a:srgbClr val="0033CC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107950" y="504825"/>
            <a:ext cx="903605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Arial" panose="020B0604020202020204" pitchFamily="34" charset="0"/>
              </a:rPr>
              <a:t>James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Peebles</a:t>
            </a:r>
            <a:r>
              <a:rPr lang="cs-CZ" altLang="cs-CZ" sz="2400" dirty="0">
                <a:latin typeface="Arial" panose="020B0604020202020204" pitchFamily="34" charset="0"/>
              </a:rPr>
              <a:t> jako jeden z prvních pochopil, že je-li představa o první etapě vývoje vesmíru správná,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mělo by být možné </a:t>
            </a:r>
            <a:r>
              <a:rPr lang="cs-CZ" altLang="cs-CZ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detegovat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projevy pohybu naší Země vůči reliktnímu pozadí</a:t>
            </a:r>
            <a:r>
              <a:rPr lang="cs-CZ" altLang="cs-CZ" sz="2400" dirty="0">
                <a:latin typeface="Arial" panose="020B0604020202020204" pitchFamily="34" charset="0"/>
              </a:rPr>
              <a:t>, a proto by neměla být teplota reliktního záření úplně stejná ve všech směrech. </a:t>
            </a:r>
            <a:r>
              <a:rPr lang="cs-CZ" altLang="cs-CZ" sz="2400" b="1" dirty="0">
                <a:solidFill>
                  <a:srgbClr val="1D1AA6"/>
                </a:solidFill>
                <a:latin typeface="Arial" panose="020B0604020202020204" pitchFamily="34" charset="0"/>
              </a:rPr>
              <a:t>V práci z roku 1968  </a:t>
            </a:r>
            <a:r>
              <a:rPr lang="cs-CZ" altLang="cs-CZ" sz="2400" dirty="0">
                <a:latin typeface="Arial" panose="020B0604020202020204" pitchFamily="34" charset="0"/>
              </a:rPr>
              <a:t>odvodil vztah pro závislost teploty reliktního záření na směru v důsledku pohybu Země vůči reliktnímu pozadí, která měla charakter dipólu, tj. vyšší teplota v jednom směru a nižší v opačném.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Změření této závislosti bylo pro potvrzení modelu klíčové.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Trvalo zhruba deset let, než se přesnost měření teploty reliktního záření dostala na úroveň </a:t>
            </a:r>
            <a:r>
              <a:rPr lang="cs-CZ" altLang="cs-CZ" sz="2400" dirty="0" err="1">
                <a:latin typeface="Arial" panose="020B0604020202020204" pitchFamily="34" charset="0"/>
              </a:rPr>
              <a:t>milikelvinů</a:t>
            </a:r>
            <a:r>
              <a:rPr lang="cs-CZ" altLang="cs-CZ" sz="2400" dirty="0">
                <a:latin typeface="Arial" panose="020B0604020202020204" pitchFamily="34" charset="0"/>
              </a:rPr>
              <a:t> a efekt byl potvrzen: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naše sluneční soustava se pohybuje vůči reliktnímu pozadí rychlostí cca 370 km/sec zhruba ve směru souhvězdí Lva</a:t>
            </a:r>
            <a:r>
              <a:rPr lang="cs-CZ" altLang="cs-CZ" sz="2400" dirty="0">
                <a:latin typeface="Arial" panose="020B0604020202020204" pitchFamily="34" charset="0"/>
              </a:rPr>
              <a:t> a celá naše galaxie rychlostí cca 600 km/sec ve směru souhvězdí Hydry.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539" y="2135943"/>
            <a:ext cx="6497638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FBB2F7-BACB-4DB0-9452-1C65C3D782E0}" type="slidenum">
              <a:rPr lang="cs-CZ" altLang="cs-CZ" smtClean="0"/>
              <a:pPr>
                <a:defRPr/>
              </a:pPr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871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42</a:t>
            </a:fld>
            <a:endParaRPr lang="cs-CZ" alt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261490"/>
            <a:ext cx="6912768" cy="345998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0"/>
            <a:ext cx="6228184" cy="311409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9512" y="116632"/>
            <a:ext cx="29017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>
                <a:latin typeface="+mn-lt"/>
              </a:rPr>
              <a:t>Mollweidova</a:t>
            </a:r>
            <a:r>
              <a:rPr lang="cs-CZ" sz="2400" b="1" dirty="0" smtClean="0">
                <a:latin typeface="+mn-lt"/>
              </a:rPr>
              <a:t> mapa</a:t>
            </a:r>
          </a:p>
          <a:p>
            <a:r>
              <a:rPr lang="cs-CZ" sz="2400" dirty="0" err="1" smtClean="0">
                <a:latin typeface="+mn-lt"/>
              </a:rPr>
              <a:t>zachovávavá</a:t>
            </a:r>
            <a:endParaRPr lang="cs-CZ" sz="2400" dirty="0" smtClean="0">
              <a:latin typeface="+mn-lt"/>
            </a:endParaRPr>
          </a:p>
          <a:p>
            <a:r>
              <a:rPr lang="cs-CZ" sz="2400" dirty="0" smtClean="0">
                <a:latin typeface="+mn-lt"/>
              </a:rPr>
              <a:t>poměry ploch, </a:t>
            </a:r>
          </a:p>
          <a:p>
            <a:r>
              <a:rPr lang="cs-CZ" sz="2400" dirty="0" smtClean="0">
                <a:latin typeface="+mn-lt"/>
              </a:rPr>
              <a:t>jsou však </a:t>
            </a:r>
          </a:p>
          <a:p>
            <a:r>
              <a:rPr lang="cs-CZ" sz="2400" dirty="0" smtClean="0">
                <a:latin typeface="+mn-lt"/>
              </a:rPr>
              <a:t>zkresleny úhly</a:t>
            </a:r>
          </a:p>
        </p:txBody>
      </p:sp>
    </p:spTree>
    <p:extLst>
      <p:ext uri="{BB962C8B-B14F-4D97-AF65-F5344CB8AC3E}">
        <p14:creationId xmlns:p14="http://schemas.microsoft.com/office/powerpoint/2010/main" val="45502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85738"/>
            <a:ext cx="4238625" cy="659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4356956" y="3347433"/>
            <a:ext cx="4787044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/>
              <a:t>Anizotropie teploty reliktního záření: </a:t>
            </a:r>
            <a:r>
              <a:rPr lang="cs-CZ" altLang="cs-CZ" sz="2400" b="1" dirty="0">
                <a:solidFill>
                  <a:srgbClr val="0033CC"/>
                </a:solidFill>
              </a:rPr>
              <a:t>Rosettská deska </a:t>
            </a:r>
            <a:r>
              <a:rPr lang="cs-CZ" altLang="cs-CZ" sz="2400" b="1" dirty="0" smtClean="0">
                <a:solidFill>
                  <a:srgbClr val="0033CC"/>
                </a:solidFill>
              </a:rPr>
              <a:t>rané etapy vývoje vesmíru. </a:t>
            </a:r>
          </a:p>
          <a:p>
            <a:pPr eaLnBrk="1" hangingPunct="1"/>
            <a:endParaRPr lang="cs-CZ" sz="800" b="1" dirty="0">
              <a:solidFill>
                <a:srgbClr val="0033CC"/>
              </a:solidFill>
              <a:ea typeface="Calibri" panose="020F0502020204030204" pitchFamily="34" charset="0"/>
            </a:endParaRPr>
          </a:p>
          <a:p>
            <a:pPr eaLnBrk="1" hangingPunct="1"/>
            <a:r>
              <a:rPr lang="cs-CZ" sz="2400" b="1" dirty="0" smtClean="0">
                <a:solidFill>
                  <a:srgbClr val="FF0000"/>
                </a:solidFill>
                <a:ea typeface="Calibri" panose="020F0502020204030204" pitchFamily="34" charset="0"/>
              </a:rPr>
              <a:t>Zlatý důl </a:t>
            </a:r>
            <a:r>
              <a:rPr lang="cs-CZ" sz="2400" dirty="0">
                <a:ea typeface="Calibri" panose="020F0502020204030204" pitchFamily="34" charset="0"/>
              </a:rPr>
              <a:t>při hledání odpovědi </a:t>
            </a:r>
            <a:r>
              <a:rPr lang="cs-CZ" sz="2400" dirty="0" smtClean="0">
                <a:ea typeface="Calibri" panose="020F0502020204030204" pitchFamily="34" charset="0"/>
              </a:rPr>
              <a:t>na </a:t>
            </a:r>
            <a:r>
              <a:rPr lang="cs-CZ" sz="2400" dirty="0">
                <a:ea typeface="Calibri" panose="020F0502020204030204" pitchFamily="34" charset="0"/>
              </a:rPr>
              <a:t>otázku jak v prvotní husté polévce raného vesmíru vznikaly </a:t>
            </a:r>
            <a:r>
              <a:rPr lang="cs-CZ" sz="2400" dirty="0" err="1" smtClean="0">
                <a:ea typeface="Calibri" panose="020F0502020204030204" pitchFamily="34" charset="0"/>
              </a:rPr>
              <a:t>nehomo-genity</a:t>
            </a:r>
            <a:r>
              <a:rPr lang="cs-CZ" sz="2400" dirty="0" smtClean="0">
                <a:ea typeface="Calibri" panose="020F0502020204030204" pitchFamily="34" charset="0"/>
              </a:rPr>
              <a:t> </a:t>
            </a:r>
            <a:r>
              <a:rPr lang="cs-CZ" sz="2400" dirty="0">
                <a:ea typeface="Calibri" panose="020F0502020204030204" pitchFamily="34" charset="0"/>
              </a:rPr>
              <a:t>hustoty </a:t>
            </a:r>
            <a:r>
              <a:rPr lang="cs-CZ" sz="2400" dirty="0" smtClean="0">
                <a:ea typeface="Calibri" panose="020F0502020204030204" pitchFamily="34" charset="0"/>
              </a:rPr>
              <a:t>hmoty.</a:t>
            </a:r>
            <a:endParaRPr lang="cs-CZ" altLang="cs-CZ" sz="2400" b="1" dirty="0">
              <a:solidFill>
                <a:srgbClr val="0033CC"/>
              </a:solidFill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FBB2F7-BACB-4DB0-9452-1C65C3D782E0}" type="slidenum">
              <a:rPr lang="cs-CZ" altLang="cs-CZ" smtClean="0"/>
              <a:pPr>
                <a:defRPr/>
              </a:pPr>
              <a:t>43</a:t>
            </a:fld>
            <a:endParaRPr lang="cs-CZ" altLang="cs-CZ"/>
          </a:p>
        </p:txBody>
      </p:sp>
      <p:sp>
        <p:nvSpPr>
          <p:cNvPr id="3" name="Obdélník 2"/>
          <p:cNvSpPr/>
          <p:nvPr/>
        </p:nvSpPr>
        <p:spPr>
          <a:xfrm>
            <a:off x="4356956" y="185738"/>
            <a:ext cx="47870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cs-CZ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apy v </a:t>
            </a:r>
            <a:r>
              <a:rPr lang="cs-CZ" sz="2400" b="1" dirty="0" err="1" smtClean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Mollweidově</a:t>
            </a:r>
            <a:r>
              <a:rPr lang="cs-CZ" sz="2400" b="1" dirty="0" smtClean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projekci </a:t>
            </a:r>
            <a:r>
              <a:rPr lang="cs-CZ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jsou </a:t>
            </a: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postupem doby </a:t>
            </a:r>
            <a:r>
              <a:rPr lang="cs-CZ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podrobněj-ší</a:t>
            </a:r>
            <a:r>
              <a:rPr lang="cs-CZ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přesnější: uvnitř spojitě červených nebo modrých oblastí na mapě COBE rozeznaly WMAP a PLANCH jemnější struktury, které se od střední hodnoty 2,725 kelvinů liší zhruba </a:t>
            </a:r>
            <a:r>
              <a:rPr lang="cs-CZ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</a:t>
            </a:r>
            <a:r>
              <a:rPr lang="cs-CZ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desetitisícinu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6226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44</a:t>
            </a:fld>
            <a:endParaRPr lang="cs-CZ" alt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196752"/>
            <a:ext cx="8572500" cy="497205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57200" y="188640"/>
            <a:ext cx="8129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Fourierova analýza složitého signálu, v tomto případě jako</a:t>
            </a: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součet dvou sinusovek </a:t>
            </a:r>
            <a:r>
              <a:rPr lang="cs-CZ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různých frekvencí i amplitud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39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45</a:t>
            </a:fld>
            <a:endParaRPr lang="cs-CZ" alt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8994775" cy="542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82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315913" y="193675"/>
            <a:ext cx="8828087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2400" dirty="0" smtClean="0">
                <a:cs typeface="Calibri" panose="020F0502020204030204" pitchFamily="34" charset="0"/>
              </a:rPr>
              <a:t>Analýza map anizotropií změřených sondami COBE, WMAP a PLANCK svědčí o tom, že </a:t>
            </a:r>
            <a:r>
              <a:rPr lang="cs-CZ" altLang="cs-CZ" sz="2400" b="1" dirty="0" smtClean="0">
                <a:solidFill>
                  <a:srgbClr val="0033CC"/>
                </a:solidFill>
                <a:cs typeface="Calibri" panose="020F0502020204030204" pitchFamily="34" charset="0"/>
              </a:rPr>
              <a:t>současný vesmíru </a:t>
            </a:r>
            <a:r>
              <a:rPr lang="cs-CZ" altLang="cs-CZ" sz="2400" dirty="0" smtClean="0">
                <a:cs typeface="Calibri" panose="020F0502020204030204" pitchFamily="34" charset="0"/>
              </a:rPr>
              <a:t>má tyto vlastnosti:</a:t>
            </a:r>
          </a:p>
          <a:p>
            <a:pPr eaLnBrk="1" hangingPunct="1">
              <a:defRPr/>
            </a:pPr>
            <a:endParaRPr lang="cs-CZ" altLang="cs-CZ" sz="800" dirty="0" smtClean="0"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cs-CZ" altLang="cs-CZ" sz="2400" dirty="0" smtClean="0">
                <a:cs typeface="Calibri" panose="020F0502020204030204" pitchFamily="34" charset="0"/>
              </a:rPr>
              <a:t>Prostor je </a:t>
            </a:r>
            <a:r>
              <a:rPr lang="cs-CZ" altLang="cs-CZ" sz="24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plochý</a:t>
            </a:r>
            <a:endParaRPr lang="cs-CZ" altLang="cs-CZ" sz="2400" b="1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cs-CZ" altLang="cs-CZ" sz="2400" dirty="0" smtClean="0">
                <a:cs typeface="Calibri" panose="020F0502020204030204" pitchFamily="34" charset="0"/>
              </a:rPr>
              <a:t>Známé baryony </a:t>
            </a:r>
            <a:r>
              <a:rPr lang="cs-CZ" altLang="cs-CZ" sz="24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(protony a neutrony) představují asi 4 %</a:t>
            </a:r>
            <a:r>
              <a:rPr lang="cs-CZ" altLang="cs-CZ" sz="2400" dirty="0" smtClean="0">
                <a:cs typeface="Calibri" panose="020F0502020204030204" pitchFamily="34" charset="0"/>
              </a:rPr>
              <a:t> celkové hustoty energie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cs-CZ" altLang="cs-CZ" sz="2400" dirty="0" smtClean="0">
                <a:cs typeface="Calibri" panose="020F0502020204030204" pitchFamily="34" charset="0"/>
              </a:rPr>
              <a:t>Kromě těchto baryonů musí být přítomna i </a:t>
            </a:r>
            <a:r>
              <a:rPr lang="cs-CZ" altLang="cs-CZ" sz="24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tzv. temná hmota, </a:t>
            </a:r>
            <a:r>
              <a:rPr lang="cs-CZ" altLang="cs-CZ" sz="2400" dirty="0" smtClean="0">
                <a:cs typeface="Calibri" panose="020F0502020204030204" pitchFamily="34" charset="0"/>
              </a:rPr>
              <a:t>tj. částice, které zatím neznáme a jež činní </a:t>
            </a:r>
            <a:r>
              <a:rPr lang="cs-CZ" altLang="cs-CZ" sz="24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cca 23 % hustoty energie.</a:t>
            </a:r>
            <a:endParaRPr lang="cs-CZ" altLang="cs-CZ" sz="2400" b="1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cs-CZ" altLang="cs-CZ" sz="2400" dirty="0" smtClean="0">
                <a:cs typeface="Calibri" panose="020F0502020204030204" pitchFamily="34" charset="0"/>
              </a:rPr>
              <a:t>Zbytek, tj. cca 73 % </a:t>
            </a:r>
            <a:r>
              <a:rPr lang="cs-CZ" altLang="cs-CZ" sz="2400" b="1" dirty="0" smtClean="0">
                <a:solidFill>
                  <a:srgbClr val="1D1AA6"/>
                </a:solidFill>
                <a:cs typeface="Calibri" panose="020F0502020204030204" pitchFamily="34" charset="0"/>
              </a:rPr>
              <a:t>současné hustoty energie </a:t>
            </a:r>
            <a:r>
              <a:rPr lang="cs-CZ" altLang="cs-CZ" sz="2400" dirty="0" smtClean="0">
                <a:cs typeface="Calibri" panose="020F0502020204030204" pitchFamily="34" charset="0"/>
              </a:rPr>
              <a:t>nese tzv. </a:t>
            </a:r>
            <a:r>
              <a:rPr lang="cs-CZ" altLang="cs-CZ" sz="24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temná energie, jejíž působen odpovídá kosmologické konstantě</a:t>
            </a:r>
            <a:r>
              <a:rPr lang="cs-CZ" altLang="cs-CZ" sz="2400" dirty="0" smtClean="0">
                <a:cs typeface="Calibri" panose="020F0502020204030204" pitchFamily="34" charset="0"/>
              </a:rPr>
              <a:t>, ale </a:t>
            </a:r>
            <a:r>
              <a:rPr lang="cs-CZ" altLang="cs-CZ" sz="2400" dirty="0" err="1" smtClean="0">
                <a:cs typeface="Calibri" panose="020F0502020204030204" pitchFamily="34" charset="0"/>
              </a:rPr>
              <a:t>jejiž</a:t>
            </a:r>
            <a:r>
              <a:rPr lang="cs-CZ" altLang="cs-CZ" sz="2400" dirty="0" smtClean="0">
                <a:cs typeface="Calibri" panose="020F0502020204030204" pitchFamily="34" charset="0"/>
              </a:rPr>
              <a:t> podstatě nerozumíme.</a:t>
            </a:r>
            <a:endParaRPr lang="cs-CZ" altLang="cs-CZ" sz="2400" dirty="0" smtClean="0"/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cs-CZ" altLang="cs-CZ" sz="2400" dirty="0" smtClean="0">
                <a:cs typeface="Calibri" panose="020F0502020204030204" pitchFamily="34" charset="0"/>
              </a:rPr>
              <a:t>Dnešní struktura vesmíru na velkých vzdálenostech je důsledkem </a:t>
            </a:r>
            <a:r>
              <a:rPr lang="cs-CZ" altLang="cs-CZ" sz="24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nehomogenit hustoty hmoty, které vznikly v prvních cca 400 tisících letech po inflačním stádiu vývoje vesmíru.</a:t>
            </a:r>
            <a:endParaRPr lang="cs-CZ" altLang="cs-CZ" sz="2400" b="1" dirty="0" smtClean="0">
              <a:solidFill>
                <a:srgbClr val="FF0000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FBB2F7-BACB-4DB0-9452-1C65C3D782E0}" type="slidenum">
              <a:rPr lang="cs-CZ" altLang="cs-CZ" smtClean="0"/>
              <a:pPr>
                <a:defRPr/>
              </a:pPr>
              <a:t>46</a:t>
            </a:fld>
            <a:endParaRPr lang="cs-CZ" altLang="cs-CZ"/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97347"/>
            <a:ext cx="5800725" cy="588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46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1028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13210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F94CF9-A5B4-408C-9A1F-BE60BD220A66}" type="slidenum">
              <a:rPr lang="cs-CZ" altLang="cs-CZ" sz="14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cs-CZ" altLang="cs-CZ" sz="1400" smtClean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323850" y="582613"/>
            <a:ext cx="83200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Již od 30. let 20. století astronomové získávali svědectví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o tom, že </a:t>
            </a:r>
            <a:r>
              <a:rPr lang="cs-CZ" altLang="cs-CZ" sz="2400" b="1">
                <a:solidFill>
                  <a:srgbClr val="FF3300"/>
                </a:solidFill>
                <a:cs typeface="Arial" panose="020B0604020202020204" pitchFamily="34" charset="0"/>
              </a:rPr>
              <a:t>ve vesmíru je více hmotnosti, než pozorujeme</a:t>
            </a:r>
            <a:r>
              <a:rPr lang="cs-CZ" altLang="cs-CZ" sz="2400"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53956" name="Picture 4" descr="Zwicky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412875"/>
            <a:ext cx="157638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7" name="Text Box 5"/>
          <p:cNvSpPr txBox="1">
            <a:spLocks noChangeArrowheads="1"/>
          </p:cNvSpPr>
          <p:nvPr/>
        </p:nvSpPr>
        <p:spPr bwMode="auto">
          <a:xfrm>
            <a:off x="2124075" y="1484313"/>
            <a:ext cx="68405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33CC"/>
                </a:solidFill>
                <a:cs typeface="Arial" panose="020B0604020202020204" pitchFamily="34" charset="0"/>
              </a:rPr>
              <a:t>1933 Fritz Zwi</a:t>
            </a:r>
            <a:r>
              <a:rPr lang="en-US" altLang="cs-CZ" sz="2400" b="1">
                <a:solidFill>
                  <a:srgbClr val="0033CC"/>
                </a:solidFill>
                <a:cs typeface="Arial" panose="020B0604020202020204" pitchFamily="34" charset="0"/>
              </a:rPr>
              <a:t>t</a:t>
            </a:r>
            <a:r>
              <a:rPr lang="cs-CZ" altLang="cs-CZ" sz="2400" b="1">
                <a:solidFill>
                  <a:srgbClr val="0033CC"/>
                </a:solidFill>
                <a:cs typeface="Arial" panose="020B0604020202020204" pitchFamily="34" charset="0"/>
              </a:rPr>
              <a:t>zky: </a:t>
            </a:r>
            <a:r>
              <a:rPr lang="cs-CZ" altLang="cs-CZ" sz="2400">
                <a:cs typeface="Arial" panose="020B0604020202020204" pitchFamily="34" charset="0"/>
              </a:rPr>
              <a:t>rychlosti galaxií na okraji klastru Coma neodpovídaly viditelné hmotnosti. pro vysvětlení pohybu galaxií bylo </a:t>
            </a:r>
            <a:r>
              <a:rPr lang="cs-CZ" altLang="cs-CZ" sz="2400" b="1">
                <a:solidFill>
                  <a:srgbClr val="FF3300"/>
                </a:solidFill>
                <a:cs typeface="Arial" panose="020B0604020202020204" pitchFamily="34" charset="0"/>
              </a:rPr>
              <a:t>třeba cca 400 krát více hmotnosti.</a:t>
            </a:r>
          </a:p>
        </p:txBody>
      </p:sp>
      <p:sp>
        <p:nvSpPr>
          <p:cNvPr id="253958" name="Text Box 6"/>
          <p:cNvSpPr txBox="1">
            <a:spLocks noChangeArrowheads="1"/>
          </p:cNvSpPr>
          <p:nvPr/>
        </p:nvSpPr>
        <p:spPr bwMode="auto">
          <a:xfrm>
            <a:off x="2124075" y="2997200"/>
            <a:ext cx="65293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0099"/>
                </a:solidFill>
                <a:cs typeface="Arial" panose="020B0604020202020204" pitchFamily="34" charset="0"/>
              </a:rPr>
              <a:t>1975: Vera </a:t>
            </a:r>
            <a:r>
              <a:rPr lang="cs-CZ" altLang="cs-CZ" sz="2400" b="1" dirty="0" err="1">
                <a:solidFill>
                  <a:srgbClr val="000099"/>
                </a:solidFill>
                <a:cs typeface="Arial" panose="020B0604020202020204" pitchFamily="34" charset="0"/>
              </a:rPr>
              <a:t>Rubin</a:t>
            </a:r>
            <a:r>
              <a:rPr lang="cs-CZ" altLang="cs-CZ" sz="2400" dirty="0">
                <a:cs typeface="Arial" panose="020B0604020202020204" pitchFamily="34" charset="0"/>
              </a:rPr>
              <a:t>: rotační křivky spirálních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galaxií </a:t>
            </a:r>
            <a:r>
              <a:rPr lang="cs-CZ" altLang="cs-CZ" sz="2400" b="1" dirty="0">
                <a:solidFill>
                  <a:srgbClr val="FF3300"/>
                </a:solidFill>
                <a:cs typeface="Arial" panose="020B0604020202020204" pitchFamily="34" charset="0"/>
              </a:rPr>
              <a:t>jsou ploché až na samý okraj.  </a:t>
            </a:r>
          </a:p>
        </p:txBody>
      </p:sp>
      <p:pic>
        <p:nvPicPr>
          <p:cNvPr id="253959" name="Picture 7" descr="800px-GalacticRotation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851275"/>
            <a:ext cx="424815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95288" y="115888"/>
            <a:ext cx="8569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>
                <a:solidFill>
                  <a:srgbClr val="006600"/>
                </a:solidFill>
                <a:cs typeface="Arial" panose="020B0604020202020204" pitchFamily="34" charset="0"/>
              </a:rPr>
              <a:t>1934</a:t>
            </a:r>
            <a:r>
              <a:rPr lang="cs-CZ" altLang="cs-CZ" sz="2400">
                <a:cs typeface="Arial" panose="020B0604020202020204" pitchFamily="34" charset="0"/>
              </a:rPr>
              <a:t>: </a:t>
            </a:r>
            <a:r>
              <a:rPr lang="cs-CZ" altLang="cs-CZ" sz="2400" b="1">
                <a:solidFill>
                  <a:srgbClr val="0033CC"/>
                </a:solidFill>
                <a:cs typeface="Arial" panose="020B0604020202020204" pitchFamily="34" charset="0"/>
              </a:rPr>
              <a:t>Zwicky: </a:t>
            </a:r>
            <a:r>
              <a:rPr lang="cs-CZ" altLang="cs-CZ" sz="2400">
                <a:cs typeface="Arial" panose="020B0604020202020204" pitchFamily="34" charset="0"/>
              </a:rPr>
              <a:t>v galaxiích musí být </a:t>
            </a:r>
            <a:r>
              <a:rPr lang="cs-CZ" altLang="cs-CZ" sz="2400" b="1">
                <a:solidFill>
                  <a:srgbClr val="FF3300"/>
                </a:solidFill>
                <a:cs typeface="Arial" panose="020B0604020202020204" pitchFamily="34" charset="0"/>
              </a:rPr>
              <a:t>temná hmota</a:t>
            </a:r>
          </a:p>
        </p:txBody>
      </p:sp>
      <p:pic>
        <p:nvPicPr>
          <p:cNvPr id="38926" name="Picture 14" descr="Výsledek obrázk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32238"/>
            <a:ext cx="3529012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71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3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5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53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53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5" grpId="0" autoUpdateAnimBg="0"/>
      <p:bldP spid="253957" grpId="0" autoUpdateAnimBg="0"/>
      <p:bldP spid="253958" grpId="0" autoUpdateAnimBg="0"/>
      <p:bldP spid="12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48</a:t>
            </a:fld>
            <a:endParaRPr lang="cs-CZ" altLang="cs-CZ"/>
          </a:p>
        </p:txBody>
      </p:sp>
      <p:pic>
        <p:nvPicPr>
          <p:cNvPr id="5" name="Picture 2" descr="spir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02" y="260466"/>
            <a:ext cx="7633395" cy="597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99592" y="404664"/>
            <a:ext cx="3887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 err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Spir</a:t>
            </a:r>
            <a:r>
              <a:rPr lang="cs-CZ" altLang="cs-CZ" sz="2000" dirty="0" err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ální</a:t>
            </a: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galaxie </a:t>
            </a:r>
            <a:r>
              <a:rPr lang="cs-CZ" altLang="cs-CZ" sz="2000" dirty="0" err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Messier</a:t>
            </a: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101 </a:t>
            </a:r>
          </a:p>
        </p:txBody>
      </p:sp>
    </p:spTree>
    <p:extLst>
      <p:ext uri="{BB962C8B-B14F-4D97-AF65-F5344CB8AC3E}">
        <p14:creationId xmlns:p14="http://schemas.microsoft.com/office/powerpoint/2010/main" val="42796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49</a:t>
            </a:fld>
            <a:endParaRPr lang="cs-CZ" alt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9" y="0"/>
            <a:ext cx="9144000" cy="6067514"/>
          </a:xfrm>
          <a:prstGeom prst="rect">
            <a:avLst/>
          </a:prstGeom>
        </p:spPr>
      </p:pic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55745" y="6213218"/>
            <a:ext cx="8820472" cy="476250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sz="2400" smtClean="0"/>
              <a:t>Letní škola pro učitele v Perlové vodě </a:t>
            </a:r>
            <a:endParaRPr lang="cs-CZ" altLang="cs-CZ" sz="2400" dirty="0"/>
          </a:p>
        </p:txBody>
      </p:sp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101600" y="2349500"/>
            <a:ext cx="9042400" cy="2862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cs typeface="Arial" panose="020B0604020202020204" pitchFamily="34" charset="0"/>
              </a:rPr>
              <a:t>Hledání podstaty temné hmoty je jeden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cs typeface="Arial" panose="020B0604020202020204" pitchFamily="34" charset="0"/>
              </a:rPr>
              <a:t>ze dvou ústředních problémů současné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cs typeface="Arial" panose="020B0604020202020204" pitchFamily="34" charset="0"/>
              </a:rPr>
              <a:t>kosmologie, na nějž nemáme </a:t>
            </a:r>
            <a:r>
              <a:rPr lang="cs-CZ" altLang="cs-CZ" sz="3600" b="1" dirty="0" err="1">
                <a:cs typeface="Arial" panose="020B0604020202020204" pitchFamily="34" charset="0"/>
              </a:rPr>
              <a:t>uspoko</a:t>
            </a:r>
            <a:r>
              <a:rPr lang="cs-CZ" altLang="cs-CZ" sz="3600" b="1" dirty="0">
                <a:cs typeface="Arial" panose="020B0604020202020204" pitchFamily="34" charset="0"/>
              </a:rPr>
              <a:t>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cs typeface="Arial" panose="020B0604020202020204" pitchFamily="34" charset="0"/>
              </a:rPr>
              <a:t>jující</a:t>
            </a:r>
            <a:r>
              <a:rPr lang="cs-CZ" altLang="cs-CZ" sz="3600" b="1" dirty="0">
                <a:cs typeface="Arial" panose="020B0604020202020204" pitchFamily="34" charset="0"/>
              </a:rPr>
              <a:t> odpověď. </a:t>
            </a:r>
            <a:r>
              <a:rPr lang="cs-CZ" altLang="cs-CZ" sz="3600" b="1" dirty="0">
                <a:solidFill>
                  <a:srgbClr val="FF0000"/>
                </a:solidFill>
                <a:cs typeface="Arial" panose="020B0604020202020204" pitchFamily="34" charset="0"/>
              </a:rPr>
              <a:t>Jediné co víme je, že by to měly být elektricky neutrální částice.</a:t>
            </a:r>
            <a:endParaRPr lang="en-US" altLang="cs-CZ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43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6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F1F13-0F3F-4986-A8F4-8DE51146A6A3}" type="slidenum">
              <a:rPr lang="cs-CZ" altLang="cs-CZ"/>
              <a:pPr>
                <a:defRPr/>
              </a:pPr>
              <a:t>5</a:t>
            </a:fld>
            <a:endParaRPr lang="cs-CZ" altLang="cs-CZ"/>
          </a:p>
        </p:txBody>
      </p:sp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179388" y="544478"/>
            <a:ext cx="8820150" cy="572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Moderní fyzika se opírá o dvě teorie, jež zásadním způsobem změnily naše představy o prostoru, čase a zákonech, jež v mikrosvětě působí: </a:t>
            </a:r>
            <a:r>
              <a:rPr lang="cs-CZ" altLang="cs-CZ" sz="2400" b="1" dirty="0">
                <a:latin typeface="+mn-lt"/>
              </a:rPr>
              <a:t>teorii relativity a kvantovou teorii</a:t>
            </a:r>
            <a:r>
              <a:rPr lang="cs-CZ" altLang="cs-CZ" sz="2400" dirty="0">
                <a:latin typeface="+mn-lt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0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Vesmír, tak jak ho známe, by nemohl vzniknout, kdyby v něm platily zákony klasické fyziky.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000" b="1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Kdyby se protony, neutrony a elektrony řídily zákony klasické fyziky,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nebyly by atomy stabilní</a:t>
            </a:r>
            <a:r>
              <a:rPr lang="cs-CZ" altLang="cs-CZ" sz="2400" dirty="0">
                <a:latin typeface="+mn-lt"/>
              </a:rPr>
              <a:t>, neboť elektrony by podle nich při oběhu kolem jádra vyzařovaly energii a během krátké doby by se na něj zřítily.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0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Energie z jádra a paprsky ze Slunce jsou podmíněny </a:t>
            </a:r>
            <a:r>
              <a:rPr lang="cs-CZ" altLang="cs-CZ" sz="2400" dirty="0" err="1" smtClean="0">
                <a:latin typeface="+mn-lt"/>
              </a:rPr>
              <a:t>skuteč-ností</a:t>
            </a:r>
            <a:r>
              <a:rPr lang="cs-CZ" altLang="cs-CZ" sz="2400" dirty="0">
                <a:latin typeface="+mn-lt"/>
              </a:rPr>
              <a:t>, že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klidová hmotnost částic se může přeměnit na kinetickou energii jiných částic a obráceně</a:t>
            </a:r>
            <a:r>
              <a:rPr lang="cs-CZ" altLang="cs-CZ" sz="2400" dirty="0">
                <a:latin typeface="+mn-lt"/>
              </a:rPr>
              <a:t>. Díky tomu mohou při srážkách částic vznikat částice jiné, což jsou 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procesy, které hrály rozhodující roli ve velkém třesku</a:t>
            </a:r>
            <a:r>
              <a:rPr lang="cs-CZ" altLang="cs-CZ" sz="2400" dirty="0">
                <a:latin typeface="+mn-lt"/>
              </a:rPr>
              <a:t>.</a:t>
            </a:r>
          </a:p>
        </p:txBody>
      </p:sp>
      <p:sp>
        <p:nvSpPr>
          <p:cNvPr id="18438" name="Text Box 3"/>
          <p:cNvSpPr txBox="1">
            <a:spLocks noChangeArrowheads="1"/>
          </p:cNvSpPr>
          <p:nvPr/>
        </p:nvSpPr>
        <p:spPr bwMode="auto">
          <a:xfrm>
            <a:off x="2117725" y="101600"/>
            <a:ext cx="4801314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0033CC"/>
                </a:solidFill>
                <a:latin typeface="+mn-lt"/>
              </a:rPr>
              <a:t>Povaha zákonů mikrosvěta</a:t>
            </a:r>
          </a:p>
        </p:txBody>
      </p:sp>
    </p:spTree>
    <p:extLst>
      <p:ext uri="{BB962C8B-B14F-4D97-AF65-F5344CB8AC3E}">
        <p14:creationId xmlns:p14="http://schemas.microsoft.com/office/powerpoint/2010/main" val="266538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4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9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10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28F0184-2090-4F03-B3D6-0814B07F250D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50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9941" name="Text Box 2"/>
          <p:cNvSpPr txBox="1">
            <a:spLocks noChangeArrowheads="1"/>
          </p:cNvSpPr>
          <p:nvPr/>
        </p:nvSpPr>
        <p:spPr bwMode="auto">
          <a:xfrm>
            <a:off x="395288" y="169863"/>
            <a:ext cx="8097837" cy="5222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>
                <a:solidFill>
                  <a:srgbClr val="0033CC"/>
                </a:solidFill>
              </a:rPr>
              <a:t>Problémy teorie velkého třesku koncem 70. let</a:t>
            </a:r>
          </a:p>
        </p:txBody>
      </p:sp>
      <p:sp>
        <p:nvSpPr>
          <p:cNvPr id="39942" name="Text Box 3"/>
          <p:cNvSpPr txBox="1">
            <a:spLocks noChangeArrowheads="1"/>
          </p:cNvSpPr>
          <p:nvPr/>
        </p:nvSpPr>
        <p:spPr bwMode="auto">
          <a:xfrm>
            <a:off x="396875" y="765175"/>
            <a:ext cx="7839005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F"/>
            </a:pPr>
            <a:r>
              <a:rPr lang="cs-CZ" altLang="cs-CZ" sz="2800" b="1" dirty="0"/>
              <a:t> </a:t>
            </a:r>
            <a:r>
              <a:rPr lang="cs-CZ" altLang="cs-CZ" sz="2400" b="1" dirty="0"/>
              <a:t>kde se vzala </a:t>
            </a:r>
            <a:r>
              <a:rPr lang="cs-CZ" altLang="cs-CZ" sz="2400" b="1" dirty="0">
                <a:solidFill>
                  <a:srgbClr val="FF0000"/>
                </a:solidFill>
              </a:rPr>
              <a:t>převaha hmoty nad antihmotou?</a:t>
            </a:r>
            <a:endParaRPr lang="cs-CZ" altLang="cs-CZ" sz="2400" b="1" dirty="0">
              <a:solidFill>
                <a:srgbClr val="0000FF"/>
              </a:solidFill>
            </a:endParaRPr>
          </a:p>
          <a:p>
            <a:pPr eaLnBrk="1" hangingPunct="1">
              <a:buFont typeface="Wingdings" panose="05000000000000000000" pitchFamily="2" charset="2"/>
              <a:buChar char="F"/>
            </a:pPr>
            <a:r>
              <a:rPr lang="cs-CZ" altLang="cs-CZ" sz="2400" b="1" dirty="0"/>
              <a:t>  vesmíru je </a:t>
            </a:r>
            <a:r>
              <a:rPr lang="cs-CZ" altLang="cs-CZ" sz="2400" b="1" dirty="0">
                <a:solidFill>
                  <a:srgbClr val="0000FF"/>
                </a:solidFill>
              </a:rPr>
              <a:t>příliš</a:t>
            </a:r>
            <a:r>
              <a:rPr lang="cs-CZ" altLang="cs-CZ" sz="2400" b="1" dirty="0">
                <a:solidFill>
                  <a:srgbClr val="FF0000"/>
                </a:solidFill>
              </a:rPr>
              <a:t> homogenní</a:t>
            </a:r>
          </a:p>
          <a:p>
            <a:pPr eaLnBrk="1" hangingPunct="1">
              <a:buFont typeface="Wingdings" panose="05000000000000000000" pitchFamily="2" charset="2"/>
              <a:buChar char="F"/>
            </a:pPr>
            <a:r>
              <a:rPr lang="cs-CZ" altLang="cs-CZ" sz="2400" b="1" dirty="0"/>
              <a:t>  vesmír je </a:t>
            </a:r>
            <a:r>
              <a:rPr lang="cs-CZ" altLang="cs-CZ" sz="2400" b="1" dirty="0">
                <a:solidFill>
                  <a:srgbClr val="0000FF"/>
                </a:solidFill>
              </a:rPr>
              <a:t>příliš</a:t>
            </a:r>
            <a:r>
              <a:rPr lang="cs-CZ" altLang="cs-CZ" sz="2400" b="1" dirty="0">
                <a:solidFill>
                  <a:srgbClr val="FF0000"/>
                </a:solidFill>
              </a:rPr>
              <a:t> izotropní </a:t>
            </a:r>
            <a:r>
              <a:rPr lang="cs-CZ" altLang="cs-CZ" sz="2400" b="1" dirty="0"/>
              <a:t>(hvězdy a </a:t>
            </a:r>
            <a:r>
              <a:rPr lang="cs-CZ" altLang="cs-CZ" sz="2400" b="1" dirty="0" smtClean="0"/>
              <a:t>reliktní záření)</a:t>
            </a:r>
            <a:endParaRPr lang="cs-CZ" altLang="cs-CZ" sz="2400" b="1" dirty="0"/>
          </a:p>
          <a:p>
            <a:pPr eaLnBrk="1" hangingPunct="1">
              <a:buFont typeface="Wingdings" panose="05000000000000000000" pitchFamily="2" charset="2"/>
              <a:buChar char="F"/>
            </a:pPr>
            <a:r>
              <a:rPr lang="cs-CZ" altLang="cs-CZ" sz="2400" b="1" dirty="0"/>
              <a:t>  vesmír se zdá být </a:t>
            </a:r>
            <a:r>
              <a:rPr lang="cs-CZ" altLang="cs-CZ" sz="2400" b="1" dirty="0">
                <a:solidFill>
                  <a:srgbClr val="0000FF"/>
                </a:solidFill>
              </a:rPr>
              <a:t>příliš</a:t>
            </a:r>
            <a:r>
              <a:rPr lang="cs-CZ" altLang="cs-CZ" sz="2400" b="1" dirty="0">
                <a:solidFill>
                  <a:srgbClr val="FF0000"/>
                </a:solidFill>
              </a:rPr>
              <a:t> plochý</a:t>
            </a:r>
            <a:endParaRPr lang="cs-CZ" altLang="cs-CZ" sz="2400" b="1" dirty="0"/>
          </a:p>
          <a:p>
            <a:pPr eaLnBrk="1" hangingPunct="1">
              <a:buFont typeface="Wingdings" panose="05000000000000000000" pitchFamily="2" charset="2"/>
              <a:buChar char="F"/>
            </a:pPr>
            <a:r>
              <a:rPr lang="cs-CZ" altLang="cs-CZ" sz="2400" b="1" dirty="0"/>
              <a:t>  co tvoří temnou </a:t>
            </a:r>
            <a:r>
              <a:rPr lang="cs-CZ" altLang="cs-CZ" sz="2400" b="1" dirty="0">
                <a:solidFill>
                  <a:srgbClr val="FF3300"/>
                </a:solidFill>
              </a:rPr>
              <a:t>hmotu?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endParaRPr lang="cs-CZ" altLang="cs-CZ" sz="2400" b="1" dirty="0"/>
          </a:p>
          <a:p>
            <a:pPr eaLnBrk="1" hangingPunct="1">
              <a:buFont typeface="Wingdings" panose="05000000000000000000" pitchFamily="2" charset="2"/>
              <a:buChar char="F"/>
            </a:pPr>
            <a:r>
              <a:rPr lang="cs-CZ" altLang="cs-CZ" sz="2400" b="1" dirty="0"/>
              <a:t>  jak vznikly </a:t>
            </a:r>
            <a:r>
              <a:rPr lang="cs-CZ" altLang="cs-CZ" sz="2400" b="1" dirty="0" smtClean="0">
                <a:solidFill>
                  <a:srgbClr val="FF3300"/>
                </a:solidFill>
              </a:rPr>
              <a:t>nehomogenity hustoty hmoty?</a:t>
            </a:r>
            <a:endParaRPr lang="cs-CZ" altLang="cs-CZ" sz="2400" b="1" dirty="0">
              <a:solidFill>
                <a:srgbClr val="0000FF"/>
              </a:solidFill>
            </a:endParaRPr>
          </a:p>
        </p:txBody>
      </p:sp>
      <p:sp>
        <p:nvSpPr>
          <p:cNvPr id="39943" name="Text Box 31"/>
          <p:cNvSpPr txBox="1">
            <a:spLocks noChangeArrowheads="1"/>
          </p:cNvSpPr>
          <p:nvPr/>
        </p:nvSpPr>
        <p:spPr bwMode="auto">
          <a:xfrm>
            <a:off x="1691680" y="3012788"/>
            <a:ext cx="6218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sz="3200" b="1" dirty="0"/>
              <a:t>a p</a:t>
            </a:r>
            <a:r>
              <a:rPr lang="cs-CZ" altLang="cs-CZ" sz="3200" b="1" dirty="0" err="1" smtClean="0"/>
              <a:t>ředevším</a:t>
            </a:r>
            <a:r>
              <a:rPr lang="cs-CZ" altLang="cs-CZ" sz="3200" b="1" dirty="0" smtClean="0"/>
              <a:t> </a:t>
            </a:r>
            <a:r>
              <a:rPr lang="cs-CZ" altLang="cs-CZ" sz="3200" b="1" dirty="0">
                <a:solidFill>
                  <a:srgbClr val="FF0000"/>
                </a:solidFill>
              </a:rPr>
              <a:t>co a proč třesklo</a:t>
            </a:r>
            <a:r>
              <a:rPr lang="cs-CZ" altLang="cs-CZ" sz="3200" b="1" dirty="0" smtClean="0">
                <a:solidFill>
                  <a:srgbClr val="FF0000"/>
                </a:solidFill>
              </a:rPr>
              <a:t>?</a:t>
            </a: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39945" name="Text Box 18"/>
          <p:cNvSpPr txBox="1">
            <a:spLocks noChangeArrowheads="1"/>
          </p:cNvSpPr>
          <p:nvPr/>
        </p:nvSpPr>
        <p:spPr bwMode="auto">
          <a:xfrm>
            <a:off x="391470" y="5268479"/>
            <a:ext cx="73818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dirty="0"/>
              <a:t>Původní </a:t>
            </a:r>
            <a:r>
              <a:rPr lang="cs-CZ" altLang="cs-CZ" sz="2400" b="1" dirty="0"/>
              <a:t>Teorie velkého třesku</a:t>
            </a:r>
            <a:r>
              <a:rPr lang="cs-CZ" altLang="cs-CZ" sz="2400" dirty="0"/>
              <a:t> by se měla správně </a:t>
            </a:r>
          </a:p>
          <a:p>
            <a:pPr eaLnBrk="1" hangingPunct="1"/>
            <a:r>
              <a:rPr lang="cs-CZ" altLang="cs-CZ" sz="2400" dirty="0"/>
              <a:t>nazývat </a:t>
            </a:r>
            <a:r>
              <a:rPr lang="cs-CZ" altLang="cs-CZ" sz="2400" b="1" dirty="0"/>
              <a:t>Teorie vesmíru krátce po velkém třesku 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59328" y="3648191"/>
            <a:ext cx="856964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u="sng" dirty="0">
                <a:solidFill>
                  <a:srgbClr val="009900"/>
                </a:solidFill>
              </a:rPr>
              <a:t>1980:</a:t>
            </a:r>
            <a:r>
              <a:rPr lang="cs-CZ" altLang="cs-CZ" sz="2400" dirty="0">
                <a:solidFill>
                  <a:srgbClr val="009900"/>
                </a:solidFill>
              </a:rPr>
              <a:t> </a:t>
            </a:r>
            <a:r>
              <a:rPr lang="cs-CZ" altLang="cs-CZ" sz="2400" b="1" dirty="0">
                <a:solidFill>
                  <a:srgbClr val="0033CC"/>
                </a:solidFill>
              </a:rPr>
              <a:t>Alan Guth</a:t>
            </a:r>
            <a:r>
              <a:rPr lang="cs-CZ" altLang="cs-CZ" sz="2400" dirty="0">
                <a:solidFill>
                  <a:srgbClr val="0033CC"/>
                </a:solidFill>
              </a:rPr>
              <a:t>: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tyto problémy lze odstranit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za předpokladu, </a:t>
            </a:r>
            <a:r>
              <a:rPr lang="cs-CZ" altLang="cs-CZ" sz="2400" dirty="0"/>
              <a:t>že krátce po počátku vývoje </a:t>
            </a:r>
            <a:r>
              <a:rPr lang="cs-CZ" altLang="cs-CZ" sz="2400" dirty="0" smtClean="0"/>
              <a:t>vesmíru </a:t>
            </a:r>
            <a:r>
              <a:rPr lang="cs-CZ" altLang="cs-CZ" sz="2400" dirty="0"/>
              <a:t>v čase </a:t>
            </a:r>
            <a:r>
              <a:rPr lang="cs-CZ" altLang="cs-CZ" sz="2400" dirty="0" smtClean="0"/>
              <a:t>asi </a:t>
            </a:r>
            <a:r>
              <a:rPr lang="cs-CZ" altLang="cs-CZ" sz="2400" b="1" dirty="0">
                <a:solidFill>
                  <a:srgbClr val="FF0000"/>
                </a:solidFill>
              </a:rPr>
              <a:t>10</a:t>
            </a:r>
            <a:r>
              <a:rPr lang="cs-CZ" altLang="cs-CZ" sz="2400" b="1" baseline="30000" dirty="0">
                <a:solidFill>
                  <a:srgbClr val="FF0000"/>
                </a:solidFill>
              </a:rPr>
              <a:t>-35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s </a:t>
            </a:r>
            <a:r>
              <a:rPr lang="cs-CZ" altLang="cs-CZ" sz="2400" dirty="0" smtClean="0"/>
              <a:t>došlo </a:t>
            </a:r>
            <a:r>
              <a:rPr lang="cs-CZ" altLang="cs-CZ" sz="2400" dirty="0"/>
              <a:t>k </a:t>
            </a:r>
            <a:r>
              <a:rPr lang="cs-CZ" altLang="cs-CZ" sz="2400" dirty="0" smtClean="0"/>
              <a:t>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nesmírně rychlému rozpínání prostoru</a:t>
            </a:r>
            <a:r>
              <a:rPr lang="cs-CZ" altLang="cs-CZ" sz="2400" dirty="0">
                <a:solidFill>
                  <a:srgbClr val="FF3300"/>
                </a:solidFill>
              </a:rPr>
              <a:t>,</a:t>
            </a:r>
            <a:r>
              <a:rPr lang="cs-CZ" altLang="cs-CZ" sz="2400" dirty="0" smtClean="0"/>
              <a:t> který nazval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inflace</a:t>
            </a:r>
            <a:r>
              <a:rPr lang="cs-CZ" altLang="cs-CZ" sz="2400" dirty="0" smtClean="0">
                <a:solidFill>
                  <a:srgbClr val="0033CC"/>
                </a:solidFill>
              </a:rPr>
              <a:t>. 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76106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9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9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9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9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9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9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animBg="1"/>
      <p:bldP spid="39943" grpId="0"/>
      <p:bldP spid="3994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2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2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A8A51ED-AD19-4D78-A591-D719C0CEB0B1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51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078" name="Text Box 2"/>
          <p:cNvSpPr txBox="1">
            <a:spLocks noChangeArrowheads="1"/>
          </p:cNvSpPr>
          <p:nvPr/>
        </p:nvSpPr>
        <p:spPr bwMode="auto">
          <a:xfrm>
            <a:off x="1763713" y="115888"/>
            <a:ext cx="5307012" cy="5857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>
                <a:solidFill>
                  <a:srgbClr val="0000FF"/>
                </a:solidFill>
              </a:rPr>
              <a:t>Velký třesk velkého třesku</a:t>
            </a:r>
          </a:p>
        </p:txBody>
      </p:sp>
      <p:sp>
        <p:nvSpPr>
          <p:cNvPr id="3079" name="Text Box 3"/>
          <p:cNvSpPr txBox="1">
            <a:spLocks noChangeArrowheads="1"/>
          </p:cNvSpPr>
          <p:nvPr/>
        </p:nvSpPr>
        <p:spPr bwMode="auto">
          <a:xfrm>
            <a:off x="323850" y="692150"/>
            <a:ext cx="8667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/>
              <a:t>Exponenciální expanze vesmíru, při níž během neuvěřitelně krátké doby vesmír zvětšil svou velikost faktorem 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427038" y="1524000"/>
            <a:ext cx="7954962" cy="5362575"/>
            <a:chOff x="269" y="960"/>
            <a:chExt cx="5011" cy="3378"/>
          </a:xfrm>
        </p:grpSpPr>
        <p:grpSp>
          <p:nvGrpSpPr>
            <p:cNvPr id="5129" name="Group 8"/>
            <p:cNvGrpSpPr>
              <a:grpSpLocks/>
            </p:cNvGrpSpPr>
            <p:nvPr/>
          </p:nvGrpSpPr>
          <p:grpSpPr bwMode="auto">
            <a:xfrm>
              <a:off x="269" y="960"/>
              <a:ext cx="5011" cy="3378"/>
              <a:chOff x="158" y="255"/>
              <a:chExt cx="5487" cy="3647"/>
            </a:xfrm>
          </p:grpSpPr>
          <p:grpSp>
            <p:nvGrpSpPr>
              <p:cNvPr id="5131" name="Group 9"/>
              <p:cNvGrpSpPr>
                <a:grpSpLocks/>
              </p:cNvGrpSpPr>
              <p:nvPr/>
            </p:nvGrpSpPr>
            <p:grpSpPr bwMode="auto">
              <a:xfrm>
                <a:off x="158" y="255"/>
                <a:ext cx="5374" cy="3447"/>
                <a:chOff x="158" y="255"/>
                <a:chExt cx="5374" cy="3447"/>
              </a:xfrm>
            </p:grpSpPr>
            <p:grpSp>
              <p:nvGrpSpPr>
                <p:cNvPr id="5133" name="Group 10"/>
                <p:cNvGrpSpPr>
                  <a:grpSpLocks/>
                </p:cNvGrpSpPr>
                <p:nvPr/>
              </p:nvGrpSpPr>
              <p:grpSpPr bwMode="auto">
                <a:xfrm>
                  <a:off x="158" y="255"/>
                  <a:ext cx="5374" cy="3308"/>
                  <a:chOff x="204" y="482"/>
                  <a:chExt cx="5374" cy="3308"/>
                </a:xfrm>
              </p:grpSpPr>
              <p:grpSp>
                <p:nvGrpSpPr>
                  <p:cNvPr id="5135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249" y="482"/>
                    <a:ext cx="5329" cy="3240"/>
                    <a:chOff x="204" y="644"/>
                    <a:chExt cx="5329" cy="3240"/>
                  </a:xfrm>
                </p:grpSpPr>
                <p:grpSp>
                  <p:nvGrpSpPr>
                    <p:cNvPr id="5139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4" y="735"/>
                      <a:ext cx="5329" cy="3149"/>
                      <a:chOff x="204" y="436"/>
                      <a:chExt cx="5329" cy="3149"/>
                    </a:xfrm>
                  </p:grpSpPr>
                  <p:pic>
                    <p:nvPicPr>
                      <p:cNvPr id="5141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" y="436"/>
                        <a:ext cx="5329" cy="314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grpSp>
                    <p:nvGrpSpPr>
                      <p:cNvPr id="5142" name="Group 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124" y="1503"/>
                        <a:ext cx="3328" cy="1124"/>
                        <a:chOff x="2124" y="1525"/>
                        <a:chExt cx="3328" cy="1124"/>
                      </a:xfrm>
                    </p:grpSpPr>
                    <p:sp>
                      <p:nvSpPr>
                        <p:cNvPr id="5143" name="Text Box 1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4" y="1842"/>
                          <a:ext cx="1737" cy="80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>
                          <a:spAutoFit/>
                        </a:bodyPr>
                        <a:lstStyle>
                          <a:lvl1pPr eaLnBrk="0" hangingPunct="0"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 eaLnBrk="0" hangingPunct="0"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eaLnBrk="1" hangingPunct="1"/>
                          <a:r>
                            <a:rPr lang="cs-CZ" altLang="cs-CZ" sz="2400" b="1">
                              <a:latin typeface="Comic Sans MS" panose="030F0702030302020204" pitchFamily="66" charset="0"/>
                            </a:rPr>
                            <a:t>Poloměr</a:t>
                          </a:r>
                        </a:p>
                        <a:p>
                          <a:pPr eaLnBrk="1" hangingPunct="1"/>
                          <a:r>
                            <a:rPr lang="cs-CZ" altLang="cs-CZ" sz="2400" b="1">
                              <a:latin typeface="Comic Sans MS" panose="030F0702030302020204" pitchFamily="66" charset="0"/>
                            </a:rPr>
                            <a:t>pozorovatelného</a:t>
                          </a:r>
                        </a:p>
                        <a:p>
                          <a:pPr eaLnBrk="1" hangingPunct="1"/>
                          <a:r>
                            <a:rPr lang="cs-CZ" altLang="cs-CZ" sz="2400" b="1">
                              <a:latin typeface="Comic Sans MS" panose="030F0702030302020204" pitchFamily="66" charset="0"/>
                            </a:rPr>
                            <a:t>vesmíru</a:t>
                          </a:r>
                        </a:p>
                      </p:txBody>
                    </p:sp>
                    <p:sp>
                      <p:nvSpPr>
                        <p:cNvPr id="5144" name="Text Box 17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88" y="1525"/>
                          <a:ext cx="1664" cy="81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>
                          <a:lvl1pPr eaLnBrk="0" hangingPunct="0"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 eaLnBrk="0" hangingPunct="0"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eaLnBrk="1" hangingPunct="1"/>
                          <a:r>
                            <a:rPr lang="cs-CZ" altLang="cs-CZ" sz="2400" b="1">
                              <a:latin typeface="Comic Sans MS" panose="030F0702030302020204" pitchFamily="66" charset="0"/>
                            </a:rPr>
                            <a:t>expanze podle</a:t>
                          </a:r>
                          <a:endParaRPr lang="en-US" altLang="cs-CZ" sz="2400" b="1">
                            <a:latin typeface="Comic Sans MS" panose="030F0702030302020204" pitchFamily="66" charset="0"/>
                          </a:endParaRPr>
                        </a:p>
                        <a:p>
                          <a:pPr eaLnBrk="1" hangingPunct="1"/>
                          <a:r>
                            <a:rPr lang="cs-CZ" altLang="cs-CZ" sz="2400" b="1">
                              <a:latin typeface="Comic Sans MS" panose="030F0702030302020204" pitchFamily="66" charset="0"/>
                            </a:rPr>
                            <a:t>původní verze</a:t>
                          </a:r>
                        </a:p>
                        <a:p>
                          <a:pPr eaLnBrk="1" hangingPunct="1"/>
                          <a:r>
                            <a:rPr lang="cs-CZ" altLang="cs-CZ" sz="2400" b="1">
                              <a:latin typeface="Comic Sans MS" panose="030F0702030302020204" pitchFamily="66" charset="0"/>
                            </a:rPr>
                            <a:t>velkého třesku</a:t>
                          </a:r>
                        </a:p>
                      </p:txBody>
                    </p:sp>
                  </p:grpSp>
                </p:grpSp>
                <p:sp>
                  <p:nvSpPr>
                    <p:cNvPr id="5140" name="Text Box 1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92" y="644"/>
                      <a:ext cx="905" cy="55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cs-CZ" altLang="cs-CZ" sz="2400" b="1">
                          <a:latin typeface="Comic Sans MS" panose="030F0702030302020204" pitchFamily="66" charset="0"/>
                        </a:rPr>
                        <a:t>éra</a:t>
                      </a:r>
                    </a:p>
                    <a:p>
                      <a:pPr eaLnBrk="1" hangingPunct="1"/>
                      <a:r>
                        <a:rPr lang="cs-CZ" altLang="cs-CZ" sz="2400" b="1">
                          <a:latin typeface="Comic Sans MS" panose="030F0702030302020204" pitchFamily="66" charset="0"/>
                        </a:rPr>
                        <a:t>Inflace</a:t>
                      </a:r>
                      <a:r>
                        <a:rPr lang="cs-CZ" altLang="cs-CZ">
                          <a:latin typeface="Calibri" panose="020F0502020204030204" pitchFamily="34" charset="0"/>
                        </a:rPr>
                        <a:t> </a:t>
                      </a:r>
                    </a:p>
                  </p:txBody>
                </p:sp>
              </p:grpSp>
              <p:sp>
                <p:nvSpPr>
                  <p:cNvPr id="5136" name="Text 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06" y="3521"/>
                    <a:ext cx="3084" cy="26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cs-CZ" altLang="cs-CZ" sz="2000" b="1">
                        <a:latin typeface="Comic Sans MS" panose="030F0702030302020204" pitchFamily="66" charset="0"/>
                      </a:rPr>
                      <a:t>čas od velkého třesku ve vteřinách</a:t>
                    </a:r>
                  </a:p>
                </p:txBody>
              </p:sp>
              <p:sp>
                <p:nvSpPr>
                  <p:cNvPr id="5137" name="Text Box 22"/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-610" y="1791"/>
                    <a:ext cx="1901" cy="27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cs-CZ" altLang="cs-CZ" sz="2000" b="1">
                        <a:latin typeface="Comic Sans MS" panose="030F0702030302020204" pitchFamily="66" charset="0"/>
                      </a:rPr>
                      <a:t>poloměr vesmíru      </a:t>
                    </a:r>
                  </a:p>
                </p:txBody>
              </p:sp>
              <p:sp>
                <p:nvSpPr>
                  <p:cNvPr id="5138" name="Text Box 23"/>
                  <p:cNvSpPr txBox="1">
                    <a:spLocks noChangeArrowheads="1"/>
                  </p:cNvSpPr>
                  <p:nvPr/>
                </p:nvSpPr>
                <p:spPr bwMode="auto">
                  <a:xfrm rot="-477025">
                    <a:off x="3458" y="1180"/>
                    <a:ext cx="1945" cy="31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cs-CZ" altLang="cs-CZ" sz="2400" b="1">
                        <a:latin typeface="Comic Sans MS" panose="030F0702030302020204" pitchFamily="66" charset="0"/>
                      </a:rPr>
                      <a:t>standardní model </a:t>
                    </a:r>
                  </a:p>
                </p:txBody>
              </p:sp>
            </p:grpSp>
            <p:sp>
              <p:nvSpPr>
                <p:cNvPr id="5134" name="AutoShape 24"/>
                <p:cNvSpPr>
                  <a:spLocks noChangeArrowheads="1"/>
                </p:cNvSpPr>
                <p:nvPr/>
              </p:nvSpPr>
              <p:spPr bwMode="auto">
                <a:xfrm>
                  <a:off x="5148" y="3087"/>
                  <a:ext cx="306" cy="615"/>
                </a:xfrm>
                <a:prstGeom prst="upArrow">
                  <a:avLst>
                    <a:gd name="adj1" fmla="val 50000"/>
                    <a:gd name="adj2" fmla="val 50245"/>
                  </a:avLst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5132" name="Text Box 25"/>
              <p:cNvSpPr txBox="1">
                <a:spLocks noChangeArrowheads="1"/>
              </p:cNvSpPr>
              <p:nvPr/>
            </p:nvSpPr>
            <p:spPr bwMode="auto">
              <a:xfrm>
                <a:off x="4625" y="3632"/>
                <a:ext cx="1020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cs-CZ" altLang="cs-CZ" sz="2000" b="1">
                    <a:latin typeface="Comic Sans MS" panose="030F0702030302020204" pitchFamily="66" charset="0"/>
                  </a:rPr>
                  <a:t>současnost</a:t>
                </a:r>
              </a:p>
            </p:txBody>
          </p:sp>
        </p:grpSp>
        <p:graphicFrame>
          <p:nvGraphicFramePr>
            <p:cNvPr id="5122" name="Object 2"/>
            <p:cNvGraphicFramePr>
              <a:graphicFrameLocks noChangeAspect="1"/>
            </p:cNvGraphicFramePr>
            <p:nvPr/>
          </p:nvGraphicFramePr>
          <p:xfrm>
            <a:off x="2784" y="1104"/>
            <a:ext cx="568" cy="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175" name="Rovnice" r:id="rId4" imgW="279279" imgH="203112" progId="">
                    <p:embed/>
                  </p:oleObj>
                </mc:Choice>
                <mc:Fallback>
                  <p:oleObj name="Rovnice" r:id="rId4" imgW="279279" imgH="203112" progId="">
                    <p:embed/>
                    <p:pic>
                      <p:nvPicPr>
                        <p:cNvPr id="0" name="Picture 6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1104"/>
                          <a:ext cx="568" cy="413"/>
                        </a:xfrm>
                        <a:prstGeom prst="rect">
                          <a:avLst/>
                        </a:prstGeom>
                        <a:solidFill>
                          <a:srgbClr val="FF3300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0" name="Line 27"/>
            <p:cNvSpPr>
              <a:spLocks noChangeShapeType="1"/>
            </p:cNvSpPr>
            <p:nvPr/>
          </p:nvSpPr>
          <p:spPr bwMode="auto">
            <a:xfrm flipH="1">
              <a:off x="1824" y="1440"/>
              <a:ext cx="1056" cy="816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60299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nimBg="1"/>
      <p:bldP spid="307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7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8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3F3285B-C620-453E-9005-20C192B3CA23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52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050"/>
            <a:ext cx="7904162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3" descr="inf_fl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638"/>
            <a:ext cx="3967163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Text Box 4"/>
          <p:cNvSpPr txBox="1">
            <a:spLocks noChangeArrowheads="1"/>
          </p:cNvSpPr>
          <p:nvPr/>
        </p:nvSpPr>
        <p:spPr bwMode="auto">
          <a:xfrm>
            <a:off x="1907704" y="182562"/>
            <a:ext cx="5064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>
                <a:solidFill>
                  <a:srgbClr val="0033CC"/>
                </a:solidFill>
              </a:rPr>
              <a:t>Inflace „narovnala“ prostor</a:t>
            </a:r>
          </a:p>
        </p:txBody>
      </p:sp>
      <p:sp>
        <p:nvSpPr>
          <p:cNvPr id="46088" name="Text Box 5"/>
          <p:cNvSpPr txBox="1">
            <a:spLocks noChangeArrowheads="1"/>
          </p:cNvSpPr>
          <p:nvPr/>
        </p:nvSpPr>
        <p:spPr bwMode="auto">
          <a:xfrm>
            <a:off x="4347617" y="3284984"/>
            <a:ext cx="496798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dirty="0"/>
              <a:t>a </a:t>
            </a:r>
            <a:r>
              <a:rPr lang="cs-CZ" altLang="cs-CZ" sz="2400" dirty="0" smtClean="0"/>
              <a:t>dala </a:t>
            </a:r>
            <a:r>
              <a:rPr lang="cs-CZ" altLang="cs-CZ" sz="2400" dirty="0"/>
              <a:t>také vzniknout </a:t>
            </a:r>
            <a:r>
              <a:rPr lang="cs-CZ" altLang="cs-CZ" sz="2400" dirty="0" smtClean="0"/>
              <a:t>drobným </a:t>
            </a:r>
            <a:r>
              <a:rPr lang="cs-CZ" altLang="cs-CZ" sz="2400" b="1" dirty="0">
                <a:solidFill>
                  <a:srgbClr val="0033CC"/>
                </a:solidFill>
              </a:rPr>
              <a:t>nehomogenitám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které </a:t>
            </a:r>
            <a:r>
              <a:rPr lang="cs-CZ" altLang="cs-CZ" sz="2400" dirty="0"/>
              <a:t>se během inflační </a:t>
            </a:r>
            <a:r>
              <a:rPr lang="cs-CZ" altLang="cs-CZ" sz="2400" dirty="0" smtClean="0"/>
              <a:t>fáze </a:t>
            </a:r>
            <a:r>
              <a:rPr lang="cs-CZ" altLang="cs-CZ" sz="2400" dirty="0">
                <a:solidFill>
                  <a:srgbClr val="FF3300"/>
                </a:solidFill>
              </a:rPr>
              <a:t>„nafoukly“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a </a:t>
            </a:r>
            <a:r>
              <a:rPr lang="cs-CZ" altLang="cs-CZ" sz="2400" dirty="0"/>
              <a:t>v </a:t>
            </a:r>
            <a:r>
              <a:rPr lang="cs-CZ" altLang="cs-CZ" sz="2400" dirty="0" smtClean="0"/>
              <a:t>dalším „</a:t>
            </a:r>
            <a:r>
              <a:rPr lang="cs-CZ" altLang="cs-CZ" sz="2400" dirty="0" err="1" smtClean="0"/>
              <a:t>hubbleovském</a:t>
            </a:r>
            <a:r>
              <a:rPr lang="cs-CZ" altLang="cs-CZ" sz="2400" dirty="0"/>
              <a:t>“ vývoji </a:t>
            </a:r>
            <a:r>
              <a:rPr lang="cs-CZ" altLang="cs-CZ" sz="2400" dirty="0" smtClean="0"/>
              <a:t>vedly </a:t>
            </a:r>
            <a:r>
              <a:rPr lang="cs-CZ" altLang="cs-CZ" sz="2400" dirty="0"/>
              <a:t>na vznik struktur </a:t>
            </a:r>
            <a:r>
              <a:rPr lang="cs-CZ" altLang="cs-CZ" sz="2400" dirty="0" smtClean="0"/>
              <a:t>vesmíru </a:t>
            </a:r>
            <a:r>
              <a:rPr lang="cs-CZ" altLang="cs-CZ" sz="2400" dirty="0"/>
              <a:t>na velkých </a:t>
            </a:r>
            <a:r>
              <a:rPr lang="cs-CZ" altLang="cs-CZ" sz="2400" dirty="0" smtClean="0"/>
              <a:t>vzdálenostech</a:t>
            </a:r>
            <a:r>
              <a:rPr lang="cs-CZ" altLang="cs-CZ" sz="2400" dirty="0"/>
              <a:t>, jako jsou </a:t>
            </a:r>
            <a:r>
              <a:rPr lang="cs-CZ" altLang="cs-CZ" sz="2400" dirty="0" smtClean="0"/>
              <a:t>galaxie</a:t>
            </a:r>
            <a:r>
              <a:rPr lang="cs-CZ" altLang="cs-CZ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3373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/>
      <p:bldP spid="4608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10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11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360CF-4460-49D5-8FF3-4C811FEAC253}" type="slidenum">
              <a:rPr lang="cs-CZ" altLang="cs-CZ"/>
              <a:pPr>
                <a:defRPr/>
              </a:pPr>
              <a:t>53</a:t>
            </a:fld>
            <a:endParaRPr lang="cs-CZ" altLang="cs-CZ"/>
          </a:p>
        </p:txBody>
      </p:sp>
      <p:sp>
        <p:nvSpPr>
          <p:cNvPr id="71686" name="Text Box 5"/>
          <p:cNvSpPr txBox="1">
            <a:spLocks noChangeArrowheads="1"/>
          </p:cNvSpPr>
          <p:nvPr/>
        </p:nvSpPr>
        <p:spPr bwMode="auto">
          <a:xfrm>
            <a:off x="2307628" y="58692"/>
            <a:ext cx="403027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cs-CZ" altLang="cs-CZ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vyvolalo inflaci?</a:t>
            </a:r>
          </a:p>
        </p:txBody>
      </p:sp>
      <p:sp>
        <p:nvSpPr>
          <p:cNvPr id="71687" name="Text Box 6"/>
          <p:cNvSpPr txBox="1">
            <a:spLocks noChangeArrowheads="1"/>
          </p:cNvSpPr>
          <p:nvPr/>
        </p:nvSpPr>
        <p:spPr bwMode="auto">
          <a:xfrm>
            <a:off x="248443" y="643467"/>
            <a:ext cx="864711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Podle současných představ byl na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počátku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„materiál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“, kterému se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někdy říká </a:t>
            </a:r>
            <a:r>
              <a:rPr lang="cs-CZ" alt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říká</a:t>
            </a:r>
            <a:r>
              <a:rPr lang="cs-CZ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„falešné vakuum“</a:t>
            </a:r>
            <a:r>
              <a:rPr lang="cs-CZ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protože</a:t>
            </a:r>
            <a:r>
              <a:rPr lang="cs-CZ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 chová jako vakuum kvantové teorie, který </a:t>
            </a:r>
            <a:r>
              <a:rPr lang="cs-CZ" altLang="cs-CZ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exponenciálně expandoval </a:t>
            </a:r>
          </a:p>
          <a:p>
            <a:pPr eaLnBrk="1" hangingPunct="1"/>
            <a:r>
              <a:rPr lang="cs-CZ" altLang="cs-CZ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cs-CZ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současně se </a:t>
            </a:r>
            <a:r>
              <a:rPr lang="cs-CZ" altLang="cs-CZ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lokálně „rozpadal“</a:t>
            </a:r>
            <a:r>
              <a:rPr lang="cs-CZ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na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částice standardního modelu a další, o kterých ani nevíme, že existují.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62961" y="2567069"/>
            <a:ext cx="81359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+mn-lt"/>
              </a:rPr>
              <a:t>Logickým důsledkem této hypotézy je </a:t>
            </a:r>
            <a:r>
              <a:rPr lang="cs-CZ" altLang="cs-CZ" sz="2400" dirty="0" smtClean="0">
                <a:latin typeface="+mn-lt"/>
              </a:rPr>
              <a:t>představa</a:t>
            </a:r>
            <a:r>
              <a:rPr lang="cs-CZ" altLang="cs-CZ" sz="2400" dirty="0">
                <a:latin typeface="+mn-lt"/>
              </a:rPr>
              <a:t>, že v každém okamžiku někde v prostoru dochází k </a:t>
            </a:r>
            <a:r>
              <a:rPr lang="cs-CZ" altLang="cs-CZ" sz="2400" b="1" dirty="0">
                <a:solidFill>
                  <a:srgbClr val="FF3300"/>
                </a:solidFill>
                <a:latin typeface="+mn-lt"/>
              </a:rPr>
              <a:t>lokální inflaci</a:t>
            </a:r>
            <a:r>
              <a:rPr lang="cs-CZ" altLang="cs-CZ" sz="2400" dirty="0">
                <a:latin typeface="+mn-lt"/>
              </a:rPr>
              <a:t>, která generuje jeden </a:t>
            </a:r>
            <a:r>
              <a:rPr lang="cs-CZ" altLang="cs-CZ" sz="2400" b="1" dirty="0">
                <a:solidFill>
                  <a:srgbClr val="FF3300"/>
                </a:solidFill>
                <a:latin typeface="+mn-lt"/>
              </a:rPr>
              <a:t>„kapesní“ vesmír</a:t>
            </a:r>
            <a:r>
              <a:rPr lang="cs-CZ" altLang="cs-CZ" sz="2400" b="1" dirty="0">
                <a:solidFill>
                  <a:srgbClr val="FF3300"/>
                </a:solidFill>
              </a:rPr>
              <a:t>.</a:t>
            </a:r>
            <a:r>
              <a:rPr lang="cs-CZ" altLang="cs-CZ" sz="2400" dirty="0"/>
              <a:t> 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76303" y="3767398"/>
            <a:ext cx="863594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+mn-lt"/>
              </a:rPr>
              <a:t>Náš vesmír je </a:t>
            </a:r>
            <a:r>
              <a:rPr lang="cs-CZ" altLang="cs-CZ" sz="2400" dirty="0" smtClean="0">
                <a:latin typeface="+mn-lt"/>
              </a:rPr>
              <a:t>tedy </a:t>
            </a:r>
            <a:r>
              <a:rPr lang="cs-CZ" altLang="cs-CZ" sz="2400" b="1" dirty="0" smtClean="0">
                <a:solidFill>
                  <a:srgbClr val="FF3300"/>
                </a:solidFill>
                <a:latin typeface="+mn-lt"/>
              </a:rPr>
              <a:t>jen </a:t>
            </a:r>
            <a:r>
              <a:rPr lang="cs-CZ" altLang="cs-CZ" sz="2400" b="1" dirty="0">
                <a:solidFill>
                  <a:srgbClr val="FF3300"/>
                </a:solidFill>
                <a:latin typeface="+mn-lt"/>
              </a:rPr>
              <a:t>jeden z mnoha </a:t>
            </a:r>
            <a:r>
              <a:rPr lang="cs-CZ" altLang="cs-CZ" sz="2400" dirty="0">
                <a:latin typeface="+mn-lt"/>
              </a:rPr>
              <a:t>těchto</a:t>
            </a:r>
            <a:r>
              <a:rPr lang="cs-CZ" altLang="cs-CZ" sz="2400" b="1" dirty="0">
                <a:solidFill>
                  <a:srgbClr val="FF3300"/>
                </a:solidFill>
                <a:latin typeface="+mn-lt"/>
              </a:rPr>
              <a:t> „kapesních“ </a:t>
            </a:r>
          </a:p>
          <a:p>
            <a:pPr eaLnBrk="1" hangingPunct="1"/>
            <a:r>
              <a:rPr lang="cs-CZ" altLang="cs-CZ" sz="2400" b="1" dirty="0">
                <a:solidFill>
                  <a:srgbClr val="FF3300"/>
                </a:solidFill>
                <a:latin typeface="+mn-lt"/>
              </a:rPr>
              <a:t>vesmírů</a:t>
            </a:r>
            <a:r>
              <a:rPr lang="cs-CZ" altLang="cs-CZ" sz="2400" dirty="0">
                <a:latin typeface="+mn-lt"/>
              </a:rPr>
              <a:t>, které stále vznikají ve vzájemně </a:t>
            </a:r>
            <a:r>
              <a:rPr lang="cs-CZ" altLang="cs-CZ" sz="2400" dirty="0" smtClean="0">
                <a:latin typeface="+mn-lt"/>
              </a:rPr>
              <a:t>nekomunikujících </a:t>
            </a:r>
            <a:r>
              <a:rPr lang="cs-CZ" altLang="cs-CZ" sz="2400" dirty="0">
                <a:latin typeface="+mn-lt"/>
              </a:rPr>
              <a:t>částech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„</a:t>
            </a:r>
            <a:r>
              <a:rPr lang="cs-CZ" altLang="cs-CZ" sz="2400" b="1" dirty="0" err="1">
                <a:solidFill>
                  <a:srgbClr val="0033CC"/>
                </a:solidFill>
                <a:latin typeface="+mn-lt"/>
              </a:rPr>
              <a:t>mnohamíru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“</a:t>
            </a:r>
            <a:r>
              <a:rPr lang="cs-CZ" altLang="cs-CZ" b="1" dirty="0">
                <a:solidFill>
                  <a:srgbClr val="0033CC"/>
                </a:solidFill>
                <a:latin typeface="+mn-lt"/>
              </a:rPr>
              <a:t> </a:t>
            </a:r>
            <a:r>
              <a:rPr lang="cs-CZ" altLang="cs-CZ" b="1" dirty="0" smtClean="0">
                <a:solidFill>
                  <a:srgbClr val="0033CC"/>
                </a:solidFill>
                <a:latin typeface="+mn-lt"/>
              </a:rPr>
              <a:t>.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276303" y="4945031"/>
            <a:ext cx="8410497" cy="16927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každém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kapesním vesmíru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budou platit </a:t>
            </a:r>
            <a:r>
              <a:rPr lang="cs-CZ" altLang="cs-CZ" sz="24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jiné fyzikální zákony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 tedy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 vytvoří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s-CZ" altLang="cs-CZ" sz="24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jiné fyzikální struktury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Většina takových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kapesních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vesmírů bude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 život </a:t>
            </a:r>
            <a:r>
              <a:rPr lang="cs-CZ" altLang="cs-CZ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nehostinná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altLang="cs-CZ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sz="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altLang="cs-CZ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riumf </a:t>
            </a:r>
            <a:r>
              <a:rPr lang="cs-CZ" altLang="cs-CZ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nebo krach moderní fyziky</a:t>
            </a:r>
            <a:r>
              <a:rPr lang="cs-CZ" altLang="cs-CZ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cs-CZ" altLang="cs-CZ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11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6" grpId="0"/>
      <p:bldP spid="71687" grpId="0"/>
      <p:bldP spid="12" grpId="0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39B17-E057-4F14-A1CA-E3A172E404D9}" type="slidenum">
              <a:rPr lang="cs-CZ" altLang="cs-CZ" smtClean="0"/>
              <a:pPr>
                <a:defRPr/>
              </a:pPr>
              <a:t>54</a:t>
            </a:fld>
            <a:endParaRPr lang="cs-CZ" altLang="cs-CZ"/>
          </a:p>
        </p:txBody>
      </p:sp>
      <p:sp>
        <p:nvSpPr>
          <p:cNvPr id="7173" name="Obdélník 4"/>
          <p:cNvSpPr>
            <a:spLocks noChangeArrowheads="1"/>
          </p:cNvSpPr>
          <p:nvPr/>
        </p:nvSpPr>
        <p:spPr bwMode="auto">
          <a:xfrm>
            <a:off x="600596" y="1844824"/>
            <a:ext cx="80645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cs-CZ" altLang="cs-CZ" sz="4800" b="1" dirty="0">
                <a:solidFill>
                  <a:srgbClr val="009900"/>
                </a:solidFill>
                <a:latin typeface="+mn-lt"/>
              </a:rPr>
              <a:t>Co zásadního jsme objevili</a:t>
            </a:r>
          </a:p>
        </p:txBody>
      </p:sp>
      <p:sp>
        <p:nvSpPr>
          <p:cNvPr id="6" name="Obdélník 5"/>
          <p:cNvSpPr/>
          <p:nvPr/>
        </p:nvSpPr>
        <p:spPr>
          <a:xfrm>
            <a:off x="621204" y="2924944"/>
            <a:ext cx="7921625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2800" b="1" dirty="0" err="1" smtClean="0">
                <a:latin typeface="+mn-lt"/>
              </a:rPr>
              <a:t>Higgsův</a:t>
            </a:r>
            <a:r>
              <a:rPr lang="cs-CZ" altLang="cs-CZ" sz="2800" b="1" dirty="0" smtClean="0">
                <a:latin typeface="+mn-lt"/>
              </a:rPr>
              <a:t> boson (NC 2013)</a:t>
            </a: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2800" b="1" dirty="0" smtClean="0">
                <a:latin typeface="+mn-lt"/>
              </a:rPr>
              <a:t> Rozpínání vesmíru se zrychluje (NC 2011)</a:t>
            </a: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2800" b="1" dirty="0" smtClean="0">
                <a:latin typeface="+mn-lt"/>
              </a:rPr>
              <a:t> </a:t>
            </a:r>
            <a:r>
              <a:rPr lang="cs-CZ" altLang="cs-CZ" sz="2800" b="1" dirty="0">
                <a:latin typeface="+mn-lt"/>
              </a:rPr>
              <a:t>Gravitační vlny (NC </a:t>
            </a:r>
            <a:r>
              <a:rPr lang="cs-CZ" altLang="cs-CZ" sz="2800" b="1" dirty="0" smtClean="0">
                <a:latin typeface="+mn-lt"/>
              </a:rPr>
              <a:t>2017, R. Švarc)</a:t>
            </a:r>
            <a:endParaRPr lang="cs-CZ" altLang="cs-CZ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 dirty="0"/>
          </a:p>
        </p:txBody>
      </p:sp>
      <p:sp>
        <p:nvSpPr>
          <p:cNvPr id="5222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084476-76D2-4146-BA10-45BC5527735B}" type="slidenum">
              <a:rPr lang="cs-CZ" altLang="cs-CZ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cs-CZ" altLang="cs-CZ" sz="1200">
              <a:solidFill>
                <a:srgbClr val="898989"/>
              </a:solidFill>
            </a:endParaRPr>
          </a:p>
        </p:txBody>
      </p:sp>
      <p:sp>
        <p:nvSpPr>
          <p:cNvPr id="71685" name="Obdélník 4"/>
          <p:cNvSpPr>
            <a:spLocks noChangeArrowheads="1"/>
          </p:cNvSpPr>
          <p:nvPr/>
        </p:nvSpPr>
        <p:spPr bwMode="auto">
          <a:xfrm>
            <a:off x="251520" y="692696"/>
            <a:ext cx="8964612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2400" dirty="0" err="1" smtClean="0">
                <a:latin typeface="+mn-lt"/>
              </a:rPr>
              <a:t>Higgsův</a:t>
            </a:r>
            <a:r>
              <a:rPr lang="de-DE" altLang="cs-CZ" sz="2400" dirty="0" smtClean="0">
                <a:latin typeface="+mn-lt"/>
              </a:rPr>
              <a:t> </a:t>
            </a:r>
            <a:r>
              <a:rPr lang="de-DE" altLang="cs-CZ" sz="2400" dirty="0" err="1">
                <a:latin typeface="+mn-lt"/>
              </a:rPr>
              <a:t>boson</a:t>
            </a:r>
            <a:r>
              <a:rPr lang="de-DE" altLang="cs-CZ" sz="2400" dirty="0">
                <a:latin typeface="+mn-lt"/>
              </a:rPr>
              <a:t> je </a:t>
            </a:r>
            <a:r>
              <a:rPr lang="de-DE" altLang="cs-CZ" sz="2400" dirty="0" err="1">
                <a:latin typeface="+mn-lt"/>
              </a:rPr>
              <a:t>elektricky</a:t>
            </a:r>
            <a:r>
              <a:rPr lang="de-DE" altLang="cs-CZ" sz="2400" dirty="0">
                <a:latin typeface="+mn-lt"/>
              </a:rPr>
              <a:t> </a:t>
            </a:r>
            <a:r>
              <a:rPr lang="de-DE" altLang="cs-CZ" sz="2400" dirty="0" err="1">
                <a:latin typeface="+mn-lt"/>
              </a:rPr>
              <a:t>neutrální</a:t>
            </a:r>
            <a:r>
              <a:rPr lang="de-DE" altLang="cs-CZ" sz="2400" dirty="0">
                <a:latin typeface="+mn-lt"/>
              </a:rPr>
              <a:t> </a:t>
            </a:r>
            <a:r>
              <a:rPr lang="de-DE" altLang="cs-CZ" sz="2400" dirty="0" err="1">
                <a:latin typeface="+mn-lt"/>
              </a:rPr>
              <a:t>nestabilní</a:t>
            </a:r>
            <a:r>
              <a:rPr lang="de-DE" altLang="cs-CZ" sz="2400" dirty="0">
                <a:latin typeface="+mn-lt"/>
              </a:rPr>
              <a:t> </a:t>
            </a:r>
            <a:r>
              <a:rPr lang="de-DE" altLang="cs-CZ" sz="2400" dirty="0" err="1">
                <a:latin typeface="+mn-lt"/>
              </a:rPr>
              <a:t>částice</a:t>
            </a:r>
            <a:r>
              <a:rPr lang="de-DE" altLang="cs-CZ" sz="2400" dirty="0">
                <a:latin typeface="+mn-lt"/>
              </a:rPr>
              <a:t>,</a:t>
            </a:r>
            <a:r>
              <a:rPr lang="cs-CZ" altLang="cs-CZ" sz="2400" dirty="0">
                <a:latin typeface="+mn-lt"/>
              </a:rPr>
              <a:t> </a:t>
            </a:r>
            <a:r>
              <a:rPr lang="pt-BR" altLang="cs-CZ" sz="2400" dirty="0">
                <a:latin typeface="+mn-lt"/>
              </a:rPr>
              <a:t>která se rozpadá za</a:t>
            </a:r>
            <a:r>
              <a:rPr lang="cs-CZ" altLang="cs-CZ" sz="2400" dirty="0">
                <a:latin typeface="+mn-lt"/>
              </a:rPr>
              <a:t> zhruba </a:t>
            </a:r>
            <a:r>
              <a:rPr lang="cs-CZ" altLang="cs-CZ" sz="2400" b="1" dirty="0">
                <a:solidFill>
                  <a:srgbClr val="1B1BA5"/>
                </a:solidFill>
                <a:latin typeface="+mn-lt"/>
              </a:rPr>
              <a:t>tisícinu miliardtiny </a:t>
            </a:r>
            <a:r>
              <a:rPr lang="cs-CZ" altLang="cs-CZ" sz="2400" b="1" dirty="0" err="1">
                <a:solidFill>
                  <a:srgbClr val="1B1BA5"/>
                </a:solidFill>
                <a:latin typeface="+mn-lt"/>
              </a:rPr>
              <a:t>miliardtiny</a:t>
            </a:r>
            <a:r>
              <a:rPr lang="cs-CZ" altLang="cs-CZ" sz="2400" b="1" dirty="0">
                <a:solidFill>
                  <a:srgbClr val="1B1BA5"/>
                </a:solidFill>
                <a:latin typeface="+mn-lt"/>
              </a:rPr>
              <a:t> sekundy</a:t>
            </a:r>
            <a:r>
              <a:rPr lang="cs-CZ" altLang="cs-CZ" sz="2400" dirty="0">
                <a:latin typeface="+mn-lt"/>
              </a:rPr>
              <a:t>. Jeho existenci a vlastnosti lze prokázat jedině studiem vlastností částic, na něž se rozpadá. </a:t>
            </a:r>
            <a:r>
              <a:rPr lang="cs-CZ" altLang="cs-CZ" sz="2400" b="1" dirty="0" err="1">
                <a:solidFill>
                  <a:srgbClr val="FF0000"/>
                </a:solidFill>
                <a:latin typeface="+mn-lt"/>
              </a:rPr>
              <a:t>Higgsův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 boson se ve SM rozpadá dvěma základními módy</a:t>
            </a:r>
            <a:r>
              <a:rPr lang="cs-CZ" altLang="cs-CZ" sz="2400" dirty="0">
                <a:latin typeface="+mn-lt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0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Blip>
                <a:blip r:embed="rId2"/>
              </a:buBlip>
            </a:pPr>
            <a:r>
              <a:rPr lang="pl-PL" altLang="cs-CZ" sz="2400" dirty="0">
                <a:latin typeface="+mn-lt"/>
              </a:rPr>
              <a:t> na </a:t>
            </a:r>
            <a:r>
              <a:rPr lang="pl-PL" altLang="cs-CZ" sz="2400" b="1" dirty="0">
                <a:solidFill>
                  <a:srgbClr val="FF0000"/>
                </a:solidFill>
                <a:latin typeface="+mn-lt"/>
              </a:rPr>
              <a:t>dva fotony,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2"/>
              </a:buBlip>
            </a:pPr>
            <a:r>
              <a:rPr lang="cs-CZ" altLang="cs-CZ" sz="2400" dirty="0">
                <a:latin typeface="+mn-lt"/>
              </a:rPr>
              <a:t> na 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páry</a:t>
            </a:r>
            <a:r>
              <a:rPr lang="cs-CZ" altLang="cs-CZ" sz="2400" dirty="0">
                <a:latin typeface="+mn-lt"/>
              </a:rPr>
              <a:t> neutrálních nebo nabitých IVB</a:t>
            </a:r>
            <a:r>
              <a:rPr lang="pl-PL" altLang="cs-CZ" sz="2400" dirty="0">
                <a:latin typeface="+mn-lt"/>
              </a:rPr>
              <a:t> </a:t>
            </a:r>
            <a:r>
              <a:rPr lang="pl-PL" altLang="cs-CZ" sz="2400" b="1" dirty="0">
                <a:solidFill>
                  <a:srgbClr val="FF0000"/>
                </a:solidFill>
                <a:latin typeface="+mn-lt"/>
              </a:rPr>
              <a:t>ZZ, resp. W+W−</a:t>
            </a:r>
          </a:p>
        </p:txBody>
      </p:sp>
      <p:sp>
        <p:nvSpPr>
          <p:cNvPr id="71686" name="Obdélník 5"/>
          <p:cNvSpPr>
            <a:spLocks noChangeArrowheads="1"/>
          </p:cNvSpPr>
          <p:nvPr/>
        </p:nvSpPr>
        <p:spPr bwMode="auto">
          <a:xfrm>
            <a:off x="323850" y="3717032"/>
            <a:ext cx="84963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Svědectví o existenci bosonu s hmotností 126 </a:t>
            </a:r>
            <a:r>
              <a:rPr lang="cs-CZ" altLang="cs-CZ" sz="2400" b="1" dirty="0" err="1">
                <a:solidFill>
                  <a:srgbClr val="FF0000"/>
                </a:solidFill>
                <a:latin typeface="+mn-lt"/>
              </a:rPr>
              <a:t>GeV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cs-CZ" sz="2400" dirty="0">
                <a:latin typeface="+mn-lt"/>
              </a:rPr>
              <a:t>pochází v primárně 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z</a:t>
            </a:r>
            <a:r>
              <a:rPr lang="pl-PL" altLang="cs-CZ" sz="2400" b="1" dirty="0">
                <a:solidFill>
                  <a:srgbClr val="FF0000"/>
                </a:solidFill>
                <a:latin typeface="+mn-lt"/>
              </a:rPr>
              <a:t> rozpadu na dva fotony, </a:t>
            </a:r>
            <a:r>
              <a:rPr lang="pl-PL" altLang="cs-CZ" sz="2400" b="1" dirty="0" smtClean="0">
                <a:solidFill>
                  <a:srgbClr val="FF0000"/>
                </a:solidFill>
                <a:latin typeface="+mn-lt"/>
              </a:rPr>
              <a:t>a </a:t>
            </a:r>
            <a:r>
              <a:rPr lang="pl-PL" altLang="cs-CZ" sz="2400" b="1" dirty="0">
                <a:solidFill>
                  <a:srgbClr val="FF0000"/>
                </a:solidFill>
                <a:latin typeface="+mn-lt"/>
              </a:rPr>
              <a:t>v menší míře i z rozpadu na ZZ, </a:t>
            </a:r>
            <a:r>
              <a:rPr lang="pl-PL" altLang="cs-CZ" sz="2400" dirty="0">
                <a:latin typeface="+mn-lt"/>
              </a:rPr>
              <a:t>v němž se oba bosony Z dále rozpadají </a:t>
            </a:r>
            <a:r>
              <a:rPr lang="cs-CZ" altLang="cs-CZ" sz="2400" dirty="0">
                <a:latin typeface="+mn-lt"/>
              </a:rPr>
              <a:t>na páry elektron-pozitron nebo kladně a záporně nabitý </a:t>
            </a:r>
            <a:r>
              <a:rPr lang="cs-CZ" altLang="cs-CZ" sz="2400" dirty="0" err="1">
                <a:latin typeface="+mn-lt"/>
              </a:rPr>
              <a:t>mion</a:t>
            </a:r>
            <a:r>
              <a:rPr lang="cs-CZ" altLang="cs-CZ" sz="24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033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16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fld id="{91BE45B1-3797-4641-8390-E8B62DAC703B}" type="slidenum">
              <a:rPr lang="cs-CZ" altLang="cs-CZ" sz="1400">
                <a:latin typeface="Arial" panose="020B0604020202020204" pitchFamily="34" charset="0"/>
              </a:rPr>
              <a:pPr eaLnBrk="1" hangingPunct="1"/>
              <a:t>56</a:t>
            </a:fld>
            <a:endParaRPr lang="cs-CZ" altLang="cs-CZ" sz="1400">
              <a:latin typeface="Arial" panose="020B0604020202020204" pitchFamily="34" charset="0"/>
            </a:endParaRPr>
          </a:p>
        </p:txBody>
      </p:sp>
      <p:pic>
        <p:nvPicPr>
          <p:cNvPr id="92162" name="Picture 2" descr="http://www-hep2.fzu.cz/adventure/images/fruit_explode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219200"/>
            <a:ext cx="4362450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3441700" y="908050"/>
            <a:ext cx="1058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/>
              <a:t>proton</a:t>
            </a:r>
          </a:p>
        </p:txBody>
      </p:sp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5241925" y="908050"/>
            <a:ext cx="1058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/>
              <a:t>proton</a:t>
            </a:r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1831975" y="5157788"/>
            <a:ext cx="13001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/>
              <a:t>Higgsův</a:t>
            </a:r>
          </a:p>
          <a:p>
            <a:pPr eaLnBrk="1" hangingPunct="1"/>
            <a:r>
              <a:rPr lang="cs-CZ" altLang="cs-CZ" sz="2400" b="1"/>
              <a:t>boson</a:t>
            </a:r>
          </a:p>
        </p:txBody>
      </p:sp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526938" y="189210"/>
            <a:ext cx="81201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/>
              <a:t>Jak se </a:t>
            </a:r>
            <a:r>
              <a:rPr lang="cs-CZ" altLang="cs-CZ" sz="2400" b="1" dirty="0" err="1"/>
              <a:t>Higgsův</a:t>
            </a:r>
            <a:r>
              <a:rPr lang="cs-CZ" altLang="cs-CZ" sz="2400" b="1" dirty="0"/>
              <a:t> </a:t>
            </a:r>
            <a:r>
              <a:rPr lang="cs-CZ" altLang="cs-CZ" sz="2400" b="1" dirty="0" smtClean="0"/>
              <a:t>hledá </a:t>
            </a:r>
            <a:r>
              <a:rPr lang="cs-CZ" altLang="cs-CZ" sz="2400" b="1" dirty="0" err="1" smtClean="0"/>
              <a:t>Higgsův</a:t>
            </a:r>
            <a:r>
              <a:rPr lang="cs-CZ" altLang="cs-CZ" sz="2400" b="1" dirty="0" smtClean="0"/>
              <a:t> boson? </a:t>
            </a:r>
            <a:r>
              <a:rPr lang="en-US" altLang="cs-CZ" sz="2400" b="1" dirty="0" smtClean="0"/>
              <a:t>V </a:t>
            </a:r>
            <a:r>
              <a:rPr lang="en-US" altLang="cs-CZ" sz="2400" b="1" dirty="0" err="1"/>
              <a:t>principu</a:t>
            </a:r>
            <a:r>
              <a:rPr lang="en-US" altLang="cs-CZ" sz="2400" b="1" dirty="0"/>
              <a:t> </a:t>
            </a:r>
            <a:r>
              <a:rPr lang="cs-CZ" altLang="cs-CZ" sz="2400" b="1" dirty="0"/>
              <a:t>takhle</a:t>
            </a:r>
          </a:p>
        </p:txBody>
      </p:sp>
      <p:cxnSp>
        <p:nvCxnSpPr>
          <p:cNvPr id="11" name="Přímá spojovací šipka 10"/>
          <p:cNvCxnSpPr/>
          <p:nvPr/>
        </p:nvCxnSpPr>
        <p:spPr>
          <a:xfrm>
            <a:off x="4500563" y="1196975"/>
            <a:ext cx="35877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 flipH="1" flipV="1">
            <a:off x="4932363" y="1189038"/>
            <a:ext cx="360362" cy="79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>
            <a:spLocks noChangeArrowheads="1"/>
          </p:cNvSpPr>
          <p:nvPr/>
        </p:nvSpPr>
        <p:spPr bwMode="auto">
          <a:xfrm>
            <a:off x="1979613" y="2420938"/>
            <a:ext cx="1293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/>
              <a:t>Z boson</a:t>
            </a:r>
          </a:p>
        </p:txBody>
      </p:sp>
      <p:sp>
        <p:nvSpPr>
          <p:cNvPr id="14" name="TextovéPole 13"/>
          <p:cNvSpPr txBox="1">
            <a:spLocks noChangeArrowheads="1"/>
          </p:cNvSpPr>
          <p:nvPr/>
        </p:nvSpPr>
        <p:spPr bwMode="auto">
          <a:xfrm>
            <a:off x="6915150" y="2505075"/>
            <a:ext cx="465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el-GR" altLang="cs-CZ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endParaRPr lang="cs-CZ" altLang="cs-CZ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13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9" grpId="0"/>
      <p:bldP spid="13" grpId="0"/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98307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98308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fld id="{B3AFAED5-96C1-435C-9E7A-684A77234E9B}" type="slidenum">
              <a:rPr lang="cs-CZ" altLang="cs-CZ" sz="1400">
                <a:latin typeface="Arial" panose="020B0604020202020204" pitchFamily="34" charset="0"/>
              </a:rPr>
              <a:pPr eaLnBrk="1" hangingPunct="1"/>
              <a:t>57</a:t>
            </a:fld>
            <a:endParaRPr lang="cs-CZ" altLang="cs-CZ" sz="1400">
              <a:latin typeface="Arial" panose="020B0604020202020204" pitchFamily="34" charset="0"/>
            </a:endParaRPr>
          </a:p>
        </p:txBody>
      </p:sp>
      <p:pic>
        <p:nvPicPr>
          <p:cNvPr id="34821" name="Picture 2" descr="cern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620713"/>
            <a:ext cx="8301038" cy="563403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AutoShape 3"/>
          <p:cNvSpPr>
            <a:spLocks noChangeArrowheads="1"/>
          </p:cNvSpPr>
          <p:nvPr/>
        </p:nvSpPr>
        <p:spPr bwMode="auto">
          <a:xfrm>
            <a:off x="5675313" y="5300663"/>
            <a:ext cx="409575" cy="820737"/>
          </a:xfrm>
          <a:prstGeom prst="upArrow">
            <a:avLst>
              <a:gd name="adj1" fmla="val 50000"/>
              <a:gd name="adj2" fmla="val 5009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4823" name="Text Box 4"/>
          <p:cNvSpPr txBox="1">
            <a:spLocks noChangeArrowheads="1"/>
          </p:cNvSpPr>
          <p:nvPr/>
        </p:nvSpPr>
        <p:spPr bwMode="auto">
          <a:xfrm>
            <a:off x="3635375" y="5414963"/>
            <a:ext cx="1962150" cy="8223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chemeClr val="bg1"/>
                </a:solidFill>
              </a:rPr>
              <a:t>Protonový</a:t>
            </a:r>
            <a:r>
              <a:rPr lang="cs-CZ" altLang="cs-CZ" sz="2400" b="1"/>
              <a:t> </a:t>
            </a:r>
          </a:p>
          <a:p>
            <a:pPr eaLnBrk="1" hangingPunct="1"/>
            <a:r>
              <a:rPr lang="cs-CZ" altLang="cs-CZ" sz="2400" b="1">
                <a:solidFill>
                  <a:schemeClr val="bg1"/>
                </a:solidFill>
              </a:rPr>
              <a:t>synchrotron</a:t>
            </a:r>
          </a:p>
        </p:txBody>
      </p:sp>
      <p:sp>
        <p:nvSpPr>
          <p:cNvPr id="34824" name="Text Box 5"/>
          <p:cNvSpPr txBox="1">
            <a:spLocks noChangeArrowheads="1"/>
          </p:cNvSpPr>
          <p:nvPr/>
        </p:nvSpPr>
        <p:spPr bwMode="auto">
          <a:xfrm>
            <a:off x="5002213" y="3476625"/>
            <a:ext cx="793750" cy="4572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chemeClr val="bg1"/>
                </a:solidFill>
              </a:rPr>
              <a:t>SPS</a:t>
            </a:r>
          </a:p>
        </p:txBody>
      </p:sp>
      <p:sp>
        <p:nvSpPr>
          <p:cNvPr id="34825" name="Text Box 6"/>
          <p:cNvSpPr txBox="1">
            <a:spLocks noChangeArrowheads="1"/>
          </p:cNvSpPr>
          <p:nvPr/>
        </p:nvSpPr>
        <p:spPr bwMode="auto">
          <a:xfrm>
            <a:off x="3708400" y="1981200"/>
            <a:ext cx="1487488" cy="4572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chemeClr val="bg1"/>
                </a:solidFill>
              </a:rPr>
              <a:t>LEP</a:t>
            </a:r>
            <a:r>
              <a:rPr lang="en-US" altLang="cs-CZ" sz="2400" b="1">
                <a:solidFill>
                  <a:schemeClr val="bg1"/>
                </a:solidFill>
              </a:rPr>
              <a:t>/LHC</a:t>
            </a:r>
            <a:endParaRPr lang="cs-CZ" altLang="cs-CZ" sz="2400" b="1">
              <a:solidFill>
                <a:schemeClr val="bg1"/>
              </a:solidFill>
            </a:endParaRPr>
          </a:p>
        </p:txBody>
      </p:sp>
      <p:sp>
        <p:nvSpPr>
          <p:cNvPr id="34826" name="AutoShape 7"/>
          <p:cNvSpPr>
            <a:spLocks noChangeArrowheads="1"/>
          </p:cNvSpPr>
          <p:nvPr/>
        </p:nvSpPr>
        <p:spPr bwMode="auto">
          <a:xfrm>
            <a:off x="7831138" y="944563"/>
            <a:ext cx="341312" cy="684212"/>
          </a:xfrm>
          <a:prstGeom prst="downArrow">
            <a:avLst>
              <a:gd name="adj1" fmla="val 50000"/>
              <a:gd name="adj2" fmla="val 5011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4827" name="Text Box 8"/>
          <p:cNvSpPr txBox="1">
            <a:spLocks noChangeArrowheads="1"/>
          </p:cNvSpPr>
          <p:nvPr/>
        </p:nvSpPr>
        <p:spPr bwMode="auto">
          <a:xfrm>
            <a:off x="6784975" y="134938"/>
            <a:ext cx="1574800" cy="8223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chemeClr val="bg1"/>
                </a:solidFill>
              </a:rPr>
              <a:t>Ženevské</a:t>
            </a:r>
          </a:p>
          <a:p>
            <a:pPr eaLnBrk="1" hangingPunct="1"/>
            <a:r>
              <a:rPr lang="cs-CZ" altLang="cs-CZ" sz="2400" b="1">
                <a:solidFill>
                  <a:schemeClr val="bg1"/>
                </a:solidFill>
              </a:rPr>
              <a:t>jezero</a:t>
            </a:r>
          </a:p>
        </p:txBody>
      </p:sp>
      <p:sp>
        <p:nvSpPr>
          <p:cNvPr id="34828" name="Text Box 11"/>
          <p:cNvSpPr txBox="1">
            <a:spLocks noChangeArrowheads="1"/>
          </p:cNvSpPr>
          <p:nvPr/>
        </p:nvSpPr>
        <p:spPr bwMode="auto">
          <a:xfrm>
            <a:off x="974725" y="639763"/>
            <a:ext cx="526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informace o LHC</a:t>
            </a:r>
          </a:p>
        </p:txBody>
      </p:sp>
    </p:spTree>
    <p:extLst>
      <p:ext uri="{BB962C8B-B14F-4D97-AF65-F5344CB8AC3E}">
        <p14:creationId xmlns:p14="http://schemas.microsoft.com/office/powerpoint/2010/main" val="99549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99331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9933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37126"/>
            <a:ext cx="2133600" cy="476250"/>
          </a:xfrm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fld id="{7C9E361A-ECC1-4885-98C2-17A9FCEC114E}" type="slidenum">
              <a:rPr lang="cs-CZ" altLang="cs-CZ" sz="1400">
                <a:latin typeface="Arial" panose="020B0604020202020204" pitchFamily="34" charset="0"/>
              </a:rPr>
              <a:pPr eaLnBrk="1" hangingPunct="1"/>
              <a:t>58</a:t>
            </a:fld>
            <a:endParaRPr lang="cs-CZ" altLang="cs-CZ" sz="1400">
              <a:latin typeface="Arial" panose="020B0604020202020204" pitchFamily="34" charset="0"/>
            </a:endParaRPr>
          </a:p>
        </p:txBody>
      </p:sp>
      <p:pic>
        <p:nvPicPr>
          <p:cNvPr id="35845" name="Picture 2" descr="under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4704"/>
            <a:ext cx="8132763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3"/>
          <p:cNvSpPr txBox="1">
            <a:spLocks noChangeArrowheads="1"/>
          </p:cNvSpPr>
          <p:nvPr/>
        </p:nvSpPr>
        <p:spPr bwMode="auto">
          <a:xfrm>
            <a:off x="762000" y="198438"/>
            <a:ext cx="7662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+mn-lt"/>
              </a:rPr>
              <a:t>Tunel LHC je 27 km dlouhý a cca 100 metrů pod zemí</a:t>
            </a:r>
          </a:p>
        </p:txBody>
      </p:sp>
    </p:spTree>
    <p:extLst>
      <p:ext uri="{BB962C8B-B14F-4D97-AF65-F5344CB8AC3E}">
        <p14:creationId xmlns:p14="http://schemas.microsoft.com/office/powerpoint/2010/main" val="234016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59</a:t>
            </a:fld>
            <a:endParaRPr lang="cs-CZ" altLang="cs-CZ"/>
          </a:p>
        </p:txBody>
      </p:sp>
      <p:pic>
        <p:nvPicPr>
          <p:cNvPr id="5" name="Picture 2" descr="0711006_02-A4-at-144-d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333375"/>
            <a:ext cx="7921625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48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fld id="{ED6F37D9-18F5-4058-B55A-AEBECC5BEA48}" type="slidenum">
              <a:rPr lang="cs-CZ" altLang="cs-CZ" sz="1400">
                <a:latin typeface="Arial" panose="020B0604020202020204" pitchFamily="34" charset="0"/>
              </a:rPr>
              <a:pPr eaLnBrk="1" hangingPunct="1"/>
              <a:t>6</a:t>
            </a:fld>
            <a:endParaRPr lang="cs-CZ" altLang="cs-CZ" sz="1400">
              <a:latin typeface="Arial" panose="020B0604020202020204" pitchFamily="34" charset="0"/>
            </a:endParaRPr>
          </a:p>
        </p:txBody>
      </p:sp>
      <p:sp>
        <p:nvSpPr>
          <p:cNvPr id="676866" name="Rectangle 2"/>
          <p:cNvSpPr>
            <a:spLocks noChangeArrowheads="1"/>
          </p:cNvSpPr>
          <p:nvPr/>
        </p:nvSpPr>
        <p:spPr bwMode="auto">
          <a:xfrm>
            <a:off x="755650" y="1155700"/>
            <a:ext cx="64801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400" b="1"/>
              <a:t> káču (</a:t>
            </a:r>
            <a:r>
              <a:rPr lang="cs-CZ" altLang="cs-CZ" sz="2400" b="1">
                <a:solidFill>
                  <a:srgbClr val="0033CC"/>
                </a:solidFill>
              </a:rPr>
              <a:t>spin</a:t>
            </a:r>
            <a:r>
              <a:rPr lang="cs-CZ" altLang="cs-CZ" sz="2400" b="1"/>
              <a:t>) </a:t>
            </a:r>
            <a:r>
              <a:rPr lang="cs-CZ" altLang="cs-CZ" sz="2400" b="1">
                <a:solidFill>
                  <a:srgbClr val="FF0000"/>
                </a:solidFill>
              </a:rPr>
              <a:t>nelze</a:t>
            </a:r>
            <a:r>
              <a:rPr lang="cs-CZ" altLang="cs-CZ" sz="2400" b="1"/>
              <a:t> </a:t>
            </a:r>
            <a:r>
              <a:rPr lang="cs-CZ" altLang="cs-CZ" sz="2400" b="1">
                <a:solidFill>
                  <a:srgbClr val="FF0000"/>
                </a:solidFill>
              </a:rPr>
              <a:t>zastavit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400" b="1"/>
              <a:t> vakuum (</a:t>
            </a:r>
            <a:r>
              <a:rPr lang="cs-CZ" altLang="cs-CZ" sz="2400" b="1">
                <a:solidFill>
                  <a:srgbClr val="0033CC"/>
                </a:solidFill>
              </a:rPr>
              <a:t>kvantové</a:t>
            </a:r>
            <a:r>
              <a:rPr lang="cs-CZ" altLang="cs-CZ" sz="2400" b="1"/>
              <a:t>) </a:t>
            </a:r>
            <a:r>
              <a:rPr lang="cs-CZ" altLang="cs-CZ" sz="2400" b="1">
                <a:solidFill>
                  <a:srgbClr val="FF0000"/>
                </a:solidFill>
              </a:rPr>
              <a:t>není prázdné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400" b="1"/>
              <a:t> konstanty (</a:t>
            </a:r>
            <a:r>
              <a:rPr lang="cs-CZ" altLang="cs-CZ" sz="2400" b="1">
                <a:solidFill>
                  <a:srgbClr val="0033CC"/>
                </a:solidFill>
              </a:rPr>
              <a:t>vazbové</a:t>
            </a:r>
            <a:r>
              <a:rPr lang="cs-CZ" altLang="cs-CZ" sz="2400" b="1"/>
              <a:t>) </a:t>
            </a:r>
            <a:r>
              <a:rPr lang="cs-CZ" altLang="cs-CZ" sz="2400" b="1">
                <a:solidFill>
                  <a:srgbClr val="FF0000"/>
                </a:solidFill>
              </a:rPr>
              <a:t>nejsou konstantní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400" b="1"/>
              <a:t> a nad vším vládne Maestro Pauli</a:t>
            </a:r>
          </a:p>
        </p:txBody>
      </p:sp>
      <p:sp>
        <p:nvSpPr>
          <p:cNvPr id="676867" name="Rectangle 3"/>
          <p:cNvSpPr>
            <a:spLocks noChangeArrowheads="1"/>
          </p:cNvSpPr>
          <p:nvPr/>
        </p:nvSpPr>
        <p:spPr bwMode="auto">
          <a:xfrm>
            <a:off x="500063" y="2781300"/>
            <a:ext cx="84645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/>
              <a:t>se svým</a:t>
            </a:r>
            <a:r>
              <a:rPr lang="cs-CZ" altLang="cs-CZ" sz="2400" b="1"/>
              <a:t> </a:t>
            </a:r>
            <a:r>
              <a:rPr lang="cs-CZ" altLang="cs-CZ" sz="2400" b="1">
                <a:solidFill>
                  <a:srgbClr val="0033CC"/>
                </a:solidFill>
              </a:rPr>
              <a:t>„Pauliho vylučovacím principem“</a:t>
            </a:r>
            <a:r>
              <a:rPr lang="cs-CZ" altLang="cs-CZ" sz="2400">
                <a:solidFill>
                  <a:srgbClr val="0033CC"/>
                </a:solidFill>
              </a:rPr>
              <a:t>.</a:t>
            </a:r>
            <a:r>
              <a:rPr lang="cs-CZ" altLang="cs-CZ" sz="2400"/>
              <a:t> Bez přehánění lze říci, že právě tomuto principu, </a:t>
            </a:r>
            <a:r>
              <a:rPr lang="cs-CZ" altLang="cs-CZ" sz="2400" b="1">
                <a:solidFill>
                  <a:srgbClr val="FF0000"/>
                </a:solidFill>
              </a:rPr>
              <a:t>jenž nemá v klasické fyzice obdobu</a:t>
            </a:r>
            <a:r>
              <a:rPr lang="cs-CZ" altLang="cs-CZ" sz="2400"/>
              <a:t>, vděčíme za bohatost struktur mikrosvěta a tím i      </a:t>
            </a:r>
            <a:r>
              <a:rPr lang="cs-CZ" altLang="cs-CZ" sz="2400" b="1">
                <a:solidFill>
                  <a:srgbClr val="0033CC"/>
                </a:solidFill>
              </a:rPr>
              <a:t>za svou vlastní existenci. </a:t>
            </a:r>
          </a:p>
        </p:txBody>
      </p:sp>
      <p:sp>
        <p:nvSpPr>
          <p:cNvPr id="676868" name="Rectangle 4"/>
          <p:cNvSpPr>
            <a:spLocks noChangeArrowheads="1"/>
          </p:cNvSpPr>
          <p:nvPr/>
        </p:nvSpPr>
        <p:spPr bwMode="auto">
          <a:xfrm>
            <a:off x="782638" y="115888"/>
            <a:ext cx="79660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>
                <a:solidFill>
                  <a:srgbClr val="0033CC"/>
                </a:solidFill>
              </a:rPr>
              <a:t>Kvantová teorie pole, podivuhodné království</a:t>
            </a:r>
            <a:r>
              <a:rPr lang="cs-CZ" altLang="cs-CZ" sz="2800" b="1"/>
              <a:t> </a:t>
            </a:r>
          </a:p>
          <a:p>
            <a:pPr eaLnBrk="1" hangingPunct="1"/>
            <a:r>
              <a:rPr lang="cs-CZ" altLang="cs-CZ" sz="2400"/>
              <a:t>v němž....</a:t>
            </a:r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468313" y="4471988"/>
            <a:ext cx="84248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/>
              <a:t>Základní jednotky:</a:t>
            </a:r>
          </a:p>
          <a:p>
            <a:pPr eaLnBrk="1" hangingPunct="1"/>
            <a:r>
              <a:rPr lang="cs-CZ" altLang="cs-CZ" sz="2400" b="1">
                <a:solidFill>
                  <a:srgbClr val="FF3300"/>
                </a:solidFill>
              </a:rPr>
              <a:t>1 fm</a:t>
            </a:r>
            <a:r>
              <a:rPr lang="cs-CZ" altLang="cs-CZ" sz="2400" b="1"/>
              <a:t> = </a:t>
            </a:r>
            <a:r>
              <a:rPr lang="cs-CZ" altLang="cs-CZ" sz="2400" b="1">
                <a:solidFill>
                  <a:srgbClr val="003399"/>
                </a:solidFill>
              </a:rPr>
              <a:t>10</a:t>
            </a:r>
            <a:r>
              <a:rPr lang="cs-CZ" altLang="cs-CZ" sz="2400" b="1" baseline="30000">
                <a:solidFill>
                  <a:srgbClr val="003399"/>
                </a:solidFill>
              </a:rPr>
              <a:t>-15</a:t>
            </a:r>
            <a:r>
              <a:rPr lang="cs-CZ" altLang="cs-CZ" sz="2400" b="1">
                <a:solidFill>
                  <a:srgbClr val="003399"/>
                </a:solidFill>
              </a:rPr>
              <a:t> m</a:t>
            </a:r>
            <a:r>
              <a:rPr lang="cs-CZ" altLang="cs-CZ" sz="2400" b="1"/>
              <a:t> = poloměr protonu</a:t>
            </a:r>
          </a:p>
          <a:p>
            <a:pPr eaLnBrk="1" hangingPunct="1"/>
            <a:r>
              <a:rPr lang="cs-CZ" altLang="cs-CZ" sz="2400" b="1">
                <a:solidFill>
                  <a:srgbClr val="FF3300"/>
                </a:solidFill>
              </a:rPr>
              <a:t>1 GeV</a:t>
            </a:r>
            <a:r>
              <a:rPr lang="cs-CZ" altLang="cs-CZ" sz="2400" b="1"/>
              <a:t> = </a:t>
            </a:r>
            <a:r>
              <a:rPr lang="cs-CZ" altLang="cs-CZ" sz="2400" b="1">
                <a:solidFill>
                  <a:srgbClr val="003399"/>
                </a:solidFill>
              </a:rPr>
              <a:t>1.8 10</a:t>
            </a:r>
            <a:r>
              <a:rPr lang="cs-CZ" altLang="cs-CZ" sz="2400" b="1" baseline="30000">
                <a:solidFill>
                  <a:srgbClr val="003399"/>
                </a:solidFill>
              </a:rPr>
              <a:t>-2</a:t>
            </a:r>
            <a:r>
              <a:rPr lang="en-US" altLang="cs-CZ" sz="2400" b="1" baseline="30000">
                <a:solidFill>
                  <a:srgbClr val="003399"/>
                </a:solidFill>
              </a:rPr>
              <a:t>7</a:t>
            </a:r>
            <a:r>
              <a:rPr lang="cs-CZ" altLang="cs-CZ" sz="2400" b="1" baseline="30000">
                <a:solidFill>
                  <a:srgbClr val="003399"/>
                </a:solidFill>
              </a:rPr>
              <a:t> </a:t>
            </a:r>
            <a:r>
              <a:rPr lang="cs-CZ" altLang="cs-CZ" sz="2400" b="1">
                <a:solidFill>
                  <a:srgbClr val="003399"/>
                </a:solidFill>
              </a:rPr>
              <a:t>kg</a:t>
            </a:r>
            <a:r>
              <a:rPr lang="cs-CZ" altLang="cs-CZ" sz="2400" b="1"/>
              <a:t> = klidová hmotnost protonu</a:t>
            </a:r>
          </a:p>
          <a:p>
            <a:pPr eaLnBrk="1" hangingPunct="1"/>
            <a:endParaRPr lang="cs-CZ" altLang="cs-CZ" sz="800" b="1"/>
          </a:p>
          <a:p>
            <a:pPr eaLnBrk="1" hangingPunct="1"/>
            <a:r>
              <a:rPr lang="cs-CZ" altLang="cs-CZ" sz="2400" b="1"/>
              <a:t>hmotnosti v jednotkách odpovídající energie podle  </a:t>
            </a:r>
            <a:r>
              <a:rPr lang="cs-CZ" altLang="cs-CZ" sz="3200" b="1">
                <a:solidFill>
                  <a:srgbClr val="FF3300"/>
                </a:solidFill>
              </a:rPr>
              <a:t>E=mc</a:t>
            </a:r>
            <a:r>
              <a:rPr lang="cs-CZ" altLang="cs-CZ" sz="3200" b="1" baseline="30000">
                <a:solidFill>
                  <a:srgbClr val="FF3300"/>
                </a:solidFill>
              </a:rPr>
              <a:t>2</a:t>
            </a:r>
            <a:endParaRPr lang="cs-CZ" altLang="cs-CZ" sz="3200" b="1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8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fld id="{079FAB5A-D217-4401-B4E4-2C941D19EE87}" type="slidenum">
              <a:rPr lang="cs-CZ" altLang="cs-CZ" sz="1400">
                <a:latin typeface="Arial" panose="020B0604020202020204" pitchFamily="34" charset="0"/>
              </a:rPr>
              <a:pPr eaLnBrk="1" hangingPunct="1"/>
              <a:t>60</a:t>
            </a:fld>
            <a:endParaRPr lang="cs-CZ" altLang="cs-CZ" sz="1400">
              <a:latin typeface="Arial" panose="020B0604020202020204" pitchFamily="34" charset="0"/>
            </a:endParaRPr>
          </a:p>
        </p:txBody>
      </p:sp>
      <p:pic>
        <p:nvPicPr>
          <p:cNvPr id="6" name="Picture 2" descr="0804031_23-A4-at-144-d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60648"/>
            <a:ext cx="8763000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5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104451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0D9ACE-E076-4F69-A09C-0F52A49CD3B5}" type="slidenum">
              <a:rPr lang="cs-CZ" altLang="cs-CZ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61</a:t>
            </a:fld>
            <a:endParaRPr lang="cs-CZ" altLang="cs-CZ" sz="1200">
              <a:solidFill>
                <a:srgbClr val="898989"/>
              </a:solidFill>
            </a:endParaRPr>
          </a:p>
        </p:txBody>
      </p:sp>
      <p:pic>
        <p:nvPicPr>
          <p:cNvPr id="53253" name="Picture 2" descr="fig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112713"/>
            <a:ext cx="8167687" cy="6700837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6084888" y="115888"/>
            <a:ext cx="1871662" cy="6492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7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10547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CD3E84-9EA2-4884-AA61-D67265E0A180}" type="slidenum">
              <a:rPr lang="cs-CZ" altLang="cs-CZ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62</a:t>
            </a:fld>
            <a:endParaRPr lang="cs-CZ" altLang="cs-CZ" sz="1200">
              <a:solidFill>
                <a:srgbClr val="898989"/>
              </a:solidFill>
            </a:endParaRPr>
          </a:p>
        </p:txBody>
      </p:sp>
      <p:pic>
        <p:nvPicPr>
          <p:cNvPr id="164866" name="Picture 2" descr="fde_gen_1006_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710613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AutoShape 3"/>
          <p:cNvSpPr>
            <a:spLocks noChangeArrowheads="1"/>
          </p:cNvSpPr>
          <p:nvPr/>
        </p:nvSpPr>
        <p:spPr bwMode="auto">
          <a:xfrm>
            <a:off x="2714625" y="4433888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30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fld id="{4DBA9396-039D-44A5-A1B2-75CD58FF9FAF}" type="slidenum">
              <a:rPr lang="cs-CZ" altLang="cs-CZ" sz="1400">
                <a:latin typeface="Arial" panose="020B0604020202020204" pitchFamily="34" charset="0"/>
              </a:rPr>
              <a:pPr eaLnBrk="1" hangingPunct="1"/>
              <a:t>63</a:t>
            </a:fld>
            <a:endParaRPr lang="cs-CZ" altLang="cs-CZ" sz="1400">
              <a:latin typeface="Arial" panose="020B0604020202020204" pitchFamily="34" charset="0"/>
            </a:endParaRPr>
          </a:p>
        </p:txBody>
      </p:sp>
      <p:pic>
        <p:nvPicPr>
          <p:cNvPr id="307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88913"/>
            <a:ext cx="7747000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430852"/>
              </p:ext>
            </p:extLst>
          </p:nvPr>
        </p:nvGraphicFramePr>
        <p:xfrm>
          <a:off x="351631" y="4877428"/>
          <a:ext cx="3887788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28" name="Rovnice" r:id="rId4" imgW="1548728" imgH="444307" progId="">
                  <p:embed/>
                </p:oleObj>
              </mc:Choice>
              <mc:Fallback>
                <p:oleObj name="Rovnice" r:id="rId4" imgW="1548728" imgH="444307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631" y="4877428"/>
                        <a:ext cx="3887788" cy="1116013"/>
                      </a:xfrm>
                      <a:prstGeom prst="rect">
                        <a:avLst/>
                      </a:prstGeom>
                      <a:solidFill>
                        <a:srgbClr val="66FF33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4356100" y="260350"/>
            <a:ext cx="79533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/>
              <a:t>E</a:t>
            </a:r>
            <a:r>
              <a:rPr lang="cs-CZ" altLang="cs-CZ" sz="2800" b="1" baseline="-25000"/>
              <a:t>A</a:t>
            </a:r>
            <a:r>
              <a:rPr lang="cs-CZ" altLang="cs-CZ" sz="2800" b="1"/>
              <a:t>=</a:t>
            </a:r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5145088" y="4365625"/>
            <a:ext cx="795337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/>
              <a:t>E</a:t>
            </a:r>
            <a:r>
              <a:rPr lang="cs-CZ" altLang="cs-CZ" sz="2800" b="1" baseline="-25000"/>
              <a:t>B</a:t>
            </a:r>
            <a:r>
              <a:rPr lang="cs-CZ" altLang="cs-CZ" sz="2800" b="1"/>
              <a:t>=</a:t>
            </a:r>
          </a:p>
        </p:txBody>
      </p:sp>
      <p:sp>
        <p:nvSpPr>
          <p:cNvPr id="5" name="Obdélník 4"/>
          <p:cNvSpPr/>
          <p:nvPr/>
        </p:nvSpPr>
        <p:spPr>
          <a:xfrm>
            <a:off x="4572000" y="4967288"/>
            <a:ext cx="35557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400" dirty="0">
                <a:latin typeface="+mn-lt"/>
              </a:rPr>
              <a:t>Změřené hodnoty </a:t>
            </a:r>
            <a:r>
              <a:rPr lang="cs-CZ" altLang="cs-CZ" sz="2400" dirty="0" err="1">
                <a:latin typeface="+mn-lt"/>
              </a:rPr>
              <a:t>m</a:t>
            </a:r>
            <a:r>
              <a:rPr lang="cs-CZ" altLang="cs-CZ" sz="2400" baseline="-25000" dirty="0" err="1">
                <a:latin typeface="+mn-lt"/>
              </a:rPr>
              <a:t>H</a:t>
            </a:r>
            <a:r>
              <a:rPr lang="cs-CZ" altLang="cs-CZ" sz="2400" baseline="-25000" dirty="0">
                <a:latin typeface="+mn-lt"/>
              </a:rPr>
              <a:t> </a:t>
            </a:r>
            <a:r>
              <a:rPr lang="cs-CZ" altLang="cs-CZ" sz="2400" dirty="0">
                <a:latin typeface="+mn-lt"/>
              </a:rPr>
              <a:t>se </a:t>
            </a:r>
            <a:endParaRPr lang="cs-CZ" altLang="cs-CZ" sz="2400" dirty="0" smtClean="0">
              <a:latin typeface="+mn-lt"/>
            </a:endParaRPr>
          </a:p>
          <a:p>
            <a:pPr eaLnBrk="1" hangingPunct="1"/>
            <a:r>
              <a:rPr lang="cs-CZ" altLang="cs-CZ" sz="2400" dirty="0" smtClean="0">
                <a:latin typeface="+mn-lt"/>
              </a:rPr>
              <a:t>vynesou do </a:t>
            </a:r>
            <a:r>
              <a:rPr lang="cs-CZ" altLang="cs-CZ" sz="2400" dirty="0">
                <a:latin typeface="+mn-lt"/>
              </a:rPr>
              <a:t>histogramu</a:t>
            </a:r>
          </a:p>
        </p:txBody>
      </p:sp>
    </p:spTree>
    <p:extLst>
      <p:ext uri="{BB962C8B-B14F-4D97-AF65-F5344CB8AC3E}">
        <p14:creationId xmlns:p14="http://schemas.microsoft.com/office/powerpoint/2010/main" val="329726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573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C252A1-9A3E-4C4E-BD7D-3B71CC640E93}" type="slidenum">
              <a:rPr lang="cs-CZ" altLang="cs-CZ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64</a:t>
            </a:fld>
            <a:endParaRPr lang="cs-CZ" altLang="cs-CZ" sz="1200">
              <a:solidFill>
                <a:srgbClr val="898989"/>
              </a:solidFill>
            </a:endParaRPr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0"/>
            <a:ext cx="8797925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Přímá spojovací čára 10"/>
          <p:cNvCxnSpPr/>
          <p:nvPr/>
        </p:nvCxnSpPr>
        <p:spPr>
          <a:xfrm>
            <a:off x="2987675" y="5516563"/>
            <a:ext cx="4032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>
            <a:spLocks noChangeArrowheads="1"/>
          </p:cNvSpPr>
          <p:nvPr/>
        </p:nvSpPr>
        <p:spPr bwMode="auto">
          <a:xfrm>
            <a:off x="3635375" y="5805488"/>
            <a:ext cx="2459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11 šestek za sebou</a:t>
            </a:r>
            <a:r>
              <a:rPr lang="en-US" altLang="cs-CZ" sz="1800" b="1">
                <a:solidFill>
                  <a:srgbClr val="FF0000"/>
                </a:solidFill>
              </a:rPr>
              <a:t>!</a:t>
            </a:r>
            <a:endParaRPr lang="cs-CZ" altLang="cs-CZ" sz="1800" b="1">
              <a:solidFill>
                <a:srgbClr val="FF0000"/>
              </a:solidFill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5364163" y="5516563"/>
            <a:ext cx="144462" cy="36036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ázek 4" descr="ATLAS_Higgs_gg_weight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333375"/>
            <a:ext cx="81661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fld id="{4A9ED0BB-0BAA-4916-8CC4-F5D9ABA772D1}" type="slidenum">
              <a:rPr lang="cs-CZ" altLang="cs-CZ" sz="1400">
                <a:latin typeface="Arial" panose="020B0604020202020204" pitchFamily="34" charset="0"/>
              </a:rPr>
              <a:pPr eaLnBrk="1" hangingPunct="1"/>
              <a:t>65</a:t>
            </a:fld>
            <a:endParaRPr lang="cs-CZ" altLang="cs-CZ" sz="1400">
              <a:latin typeface="Arial" panose="020B0604020202020204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404664"/>
            <a:ext cx="7345362" cy="675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43608" y="-27384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33CC"/>
                </a:solidFill>
                <a:latin typeface="+mn-lt"/>
              </a:rPr>
              <a:t>CMS</a:t>
            </a:r>
            <a:r>
              <a:rPr lang="cs-CZ" sz="2400" dirty="0" smtClean="0">
                <a:latin typeface="+mn-lt"/>
              </a:rPr>
              <a:t>, druhý nezávislý experiment </a:t>
            </a:r>
            <a:r>
              <a:rPr lang="cs-CZ" sz="2400" b="1" dirty="0" smtClean="0">
                <a:solidFill>
                  <a:srgbClr val="FF0000"/>
                </a:solidFill>
                <a:latin typeface="+mn-lt"/>
              </a:rPr>
              <a:t>viděl totéž</a:t>
            </a:r>
            <a:endParaRPr lang="cs-CZ" sz="2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017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fld id="{BC01FC63-EBB4-4535-BEC7-AD8489F5A73C}" type="slidenum">
              <a:rPr lang="cs-CZ" altLang="cs-CZ" sz="1400">
                <a:latin typeface="Arial" panose="020B0604020202020204" pitchFamily="34" charset="0"/>
              </a:rPr>
              <a:pPr eaLnBrk="1" hangingPunct="1"/>
              <a:t>66</a:t>
            </a:fld>
            <a:endParaRPr lang="cs-CZ" altLang="cs-CZ" sz="1400">
              <a:latin typeface="Arial" panose="020B0604020202020204" pitchFamily="34" charset="0"/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26988"/>
            <a:ext cx="874395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ovací čára 6"/>
          <p:cNvCxnSpPr/>
          <p:nvPr/>
        </p:nvCxnSpPr>
        <p:spPr>
          <a:xfrm>
            <a:off x="250825" y="6165850"/>
            <a:ext cx="6408738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čára 7"/>
          <p:cNvCxnSpPr/>
          <p:nvPr/>
        </p:nvCxnSpPr>
        <p:spPr>
          <a:xfrm>
            <a:off x="3635375" y="5876925"/>
            <a:ext cx="5329238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>
            <a:spLocks noChangeArrowheads="1"/>
          </p:cNvSpPr>
          <p:nvPr/>
        </p:nvSpPr>
        <p:spPr bwMode="auto">
          <a:xfrm>
            <a:off x="71438" y="5275263"/>
            <a:ext cx="8964612" cy="1538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/>
              <a:t>Velmi nepřesné tvrzení, protože </a:t>
            </a:r>
            <a:r>
              <a:rPr lang="cs-CZ" altLang="cs-CZ" sz="2800" b="1">
                <a:solidFill>
                  <a:srgbClr val="0033CC"/>
                </a:solidFill>
              </a:rPr>
              <a:t>hmotnosti protonů a </a:t>
            </a:r>
          </a:p>
          <a:p>
            <a:pPr eaLnBrk="1" hangingPunct="1"/>
            <a:r>
              <a:rPr lang="cs-CZ" altLang="cs-CZ" sz="2800" b="1">
                <a:solidFill>
                  <a:srgbClr val="0033CC"/>
                </a:solidFill>
              </a:rPr>
              <a:t>neutronů,</a:t>
            </a:r>
            <a:r>
              <a:rPr lang="cs-CZ" altLang="cs-CZ" sz="2800"/>
              <a:t> které představují 99,97</a:t>
            </a:r>
            <a:r>
              <a:rPr lang="en-US" altLang="cs-CZ" sz="2800"/>
              <a:t>% </a:t>
            </a:r>
            <a:r>
              <a:rPr lang="cs-CZ" altLang="cs-CZ" sz="2800"/>
              <a:t>hmotnosti atomů, </a:t>
            </a:r>
          </a:p>
          <a:p>
            <a:pPr eaLnBrk="1" hangingPunct="1"/>
            <a:r>
              <a:rPr lang="cs-CZ" altLang="cs-CZ" sz="2800"/>
              <a:t>s </a:t>
            </a:r>
            <a:r>
              <a:rPr lang="cs-CZ" altLang="cs-CZ" sz="2800" b="1">
                <a:solidFill>
                  <a:srgbClr val="FF0000"/>
                </a:solidFill>
              </a:rPr>
              <a:t>Higgsovým bosonem nesouvisejí</a:t>
            </a:r>
            <a:r>
              <a:rPr lang="cs-CZ" altLang="cs-CZ" sz="2800"/>
              <a:t>.</a:t>
            </a:r>
          </a:p>
          <a:p>
            <a:pPr eaLnBrk="1" hangingPunct="1"/>
            <a:endParaRPr lang="en-US" altLang="cs-CZ" sz="1000"/>
          </a:p>
        </p:txBody>
      </p:sp>
    </p:spTree>
    <p:extLst>
      <p:ext uri="{BB962C8B-B14F-4D97-AF65-F5344CB8AC3E}">
        <p14:creationId xmlns:p14="http://schemas.microsoft.com/office/powerpoint/2010/main" val="96541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67</a:t>
            </a:fld>
            <a:endParaRPr lang="cs-CZ" alt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49" y="125910"/>
            <a:ext cx="7832551" cy="589537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331640" y="476672"/>
            <a:ext cx="6423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33CC"/>
                </a:solidFill>
                <a:latin typeface="+mn-lt"/>
              </a:rPr>
              <a:t>Rozpínání vesmíru se zrychluje</a:t>
            </a:r>
            <a:r>
              <a:rPr lang="cs-CZ" altLang="cs-CZ" sz="3200" b="1" dirty="0">
                <a:latin typeface="+mn-lt"/>
              </a:rPr>
              <a:t> </a:t>
            </a:r>
            <a:endParaRPr lang="cs-CZ" sz="3200" dirty="0">
              <a:latin typeface="+mn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47056" y="4913690"/>
            <a:ext cx="849694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Nobel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cena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za fyziku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2011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byla rozdělena, polovina byla udělena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Saul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Perlmutter</a:t>
            </a:r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druhá společně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Brian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Schmidt</a:t>
            </a:r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Adam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Riess</a:t>
            </a:r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ovi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za objev </a:t>
            </a: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zrychleného rozpínání vesmíru pozorováním vzdálených supernov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73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17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18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8B291A7-1B11-4B4F-883D-347A1C306CD5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68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grpSp>
        <p:nvGrpSpPr>
          <p:cNvPr id="57349" name="Group 3"/>
          <p:cNvGrpSpPr>
            <a:grpSpLocks/>
          </p:cNvGrpSpPr>
          <p:nvPr/>
        </p:nvGrpSpPr>
        <p:grpSpPr bwMode="auto">
          <a:xfrm>
            <a:off x="34925" y="1506538"/>
            <a:ext cx="8858250" cy="4802187"/>
            <a:chOff x="22" y="723"/>
            <a:chExt cx="5580" cy="3025"/>
          </a:xfrm>
        </p:grpSpPr>
        <p:grpSp>
          <p:nvGrpSpPr>
            <p:cNvPr id="57352" name="Group 4"/>
            <p:cNvGrpSpPr>
              <a:grpSpLocks/>
            </p:cNvGrpSpPr>
            <p:nvPr/>
          </p:nvGrpSpPr>
          <p:grpSpPr bwMode="auto">
            <a:xfrm>
              <a:off x="22" y="723"/>
              <a:ext cx="4847" cy="3025"/>
              <a:chOff x="612" y="799"/>
              <a:chExt cx="4847" cy="3025"/>
            </a:xfrm>
          </p:grpSpPr>
          <p:pic>
            <p:nvPicPr>
              <p:cNvPr id="57355" name="Picture 5" descr="expanze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" y="799"/>
                <a:ext cx="4627" cy="29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7356" name="Group 6"/>
              <p:cNvGrpSpPr>
                <a:grpSpLocks/>
              </p:cNvGrpSpPr>
              <p:nvPr/>
            </p:nvGrpSpPr>
            <p:grpSpPr bwMode="auto">
              <a:xfrm>
                <a:off x="642" y="1026"/>
                <a:ext cx="4817" cy="2798"/>
                <a:chOff x="642" y="1011"/>
                <a:chExt cx="4817" cy="2798"/>
              </a:xfrm>
            </p:grpSpPr>
            <p:sp>
              <p:nvSpPr>
                <p:cNvPr id="5735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3878" y="1128"/>
                  <a:ext cx="1581" cy="4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cs-CZ" altLang="cs-CZ" sz="2000" b="1"/>
                    <a:t>vesmír se rozpíná</a:t>
                  </a:r>
                </a:p>
                <a:p>
                  <a:pPr eaLnBrk="1" hangingPunct="1"/>
                  <a:r>
                    <a:rPr lang="cs-CZ" altLang="cs-CZ" sz="2000" b="1"/>
                    <a:t>stále stejně rychle</a:t>
                  </a:r>
                </a:p>
              </p:txBody>
            </p:sp>
            <p:sp>
              <p:nvSpPr>
                <p:cNvPr id="57358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247" y="3521"/>
                  <a:ext cx="1869" cy="2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cs-CZ" altLang="cs-CZ" sz="2400" b="1"/>
                    <a:t>rychlost vzdalování</a:t>
                  </a:r>
                </a:p>
              </p:txBody>
            </p:sp>
            <p:sp>
              <p:nvSpPr>
                <p:cNvPr id="57359" name="Text Box 9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247" y="2328"/>
                  <a:ext cx="1077" cy="2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cs-CZ" altLang="cs-CZ" sz="2400" b="1"/>
                    <a:t>vzdálenost</a:t>
                  </a:r>
                </a:p>
              </p:txBody>
            </p:sp>
            <p:sp>
              <p:nvSpPr>
                <p:cNvPr id="5736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290" y="2251"/>
                  <a:ext cx="1406" cy="1114"/>
                </a:xfrm>
                <a:prstGeom prst="rect">
                  <a:avLst/>
                </a:prstGeom>
                <a:solidFill>
                  <a:srgbClr val="FFC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cs-CZ" altLang="cs-CZ" sz="2000" b="1"/>
                    <a:t>rychlejší expan-ze na větších vzdálenostech, expanze se zpomalila</a:t>
                  </a:r>
                </a:p>
                <a:p>
                  <a:pPr eaLnBrk="1" hangingPunct="1"/>
                  <a:endParaRPr lang="cs-CZ" altLang="cs-CZ" sz="1000" b="1"/>
                </a:p>
              </p:txBody>
            </p:sp>
            <p:sp>
              <p:nvSpPr>
                <p:cNvPr id="5736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020" y="1011"/>
                  <a:ext cx="1543" cy="922"/>
                </a:xfrm>
                <a:prstGeom prst="rect">
                  <a:avLst/>
                </a:prstGeom>
                <a:solidFill>
                  <a:srgbClr val="FFC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cs-CZ" altLang="cs-CZ" sz="2000" b="1"/>
                    <a:t>pomalejší expanze na větších vzdá-lenostech, expan- ze se zrychlila</a:t>
                  </a:r>
                </a:p>
                <a:p>
                  <a:pPr eaLnBrk="1" hangingPunct="1"/>
                  <a:endParaRPr lang="cs-CZ" altLang="cs-CZ" sz="1000" b="1"/>
                </a:p>
              </p:txBody>
            </p:sp>
          </p:grpSp>
        </p:grpSp>
        <p:pic>
          <p:nvPicPr>
            <p:cNvPr id="57353" name="Picture 12" descr="scp_hubble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2" y="1480"/>
              <a:ext cx="2520" cy="2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4" name="Text Box 13"/>
            <p:cNvSpPr txBox="1">
              <a:spLocks noChangeArrowheads="1"/>
            </p:cNvSpPr>
            <p:nvPr/>
          </p:nvSpPr>
          <p:spPr bwMode="auto">
            <a:xfrm>
              <a:off x="3969" y="3452"/>
              <a:ext cx="936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cs-CZ" sz="2000" b="1"/>
                <a:t>rud</a:t>
              </a:r>
              <a:r>
                <a:rPr lang="cs-CZ" altLang="cs-CZ" sz="2000" b="1"/>
                <a:t>ý posuv</a:t>
              </a:r>
            </a:p>
          </p:txBody>
        </p:sp>
      </p:grpSp>
      <p:sp>
        <p:nvSpPr>
          <p:cNvPr id="57350" name="TextovéPole 18"/>
          <p:cNvSpPr txBox="1">
            <a:spLocks noChangeArrowheads="1"/>
          </p:cNvSpPr>
          <p:nvPr/>
        </p:nvSpPr>
        <p:spPr bwMode="auto">
          <a:xfrm>
            <a:off x="34925" y="96838"/>
            <a:ext cx="9217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>
                <a:solidFill>
                  <a:srgbClr val="0000FF"/>
                </a:solidFill>
              </a:rPr>
              <a:t>1998: </a:t>
            </a:r>
            <a:r>
              <a:rPr lang="cs-CZ" altLang="cs-CZ" sz="2800" b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(Ne)vítaný objev - </a:t>
            </a:r>
            <a:r>
              <a:rPr lang="cs-CZ" altLang="cs-CZ" sz="2800" b="1">
                <a:solidFill>
                  <a:srgbClr val="0000FF"/>
                </a:solidFill>
              </a:rPr>
              <a:t>expanze vesmír se </a:t>
            </a:r>
            <a:r>
              <a:rPr lang="cs-CZ" altLang="cs-CZ" sz="2800" b="1">
                <a:solidFill>
                  <a:srgbClr val="FF3300"/>
                </a:solidFill>
              </a:rPr>
              <a:t>zrychluje</a:t>
            </a:r>
            <a:r>
              <a:rPr lang="en-US" altLang="cs-CZ" sz="2800" b="1">
                <a:solidFill>
                  <a:srgbClr val="FF3300"/>
                </a:solidFill>
              </a:rPr>
              <a:t>!</a:t>
            </a:r>
            <a:endParaRPr lang="cs-CZ" altLang="cs-CZ" sz="2800" b="1">
              <a:solidFill>
                <a:srgbClr val="FF3300"/>
              </a:solidFill>
            </a:endParaRPr>
          </a:p>
        </p:txBody>
      </p:sp>
      <p:sp>
        <p:nvSpPr>
          <p:cNvPr id="57351" name="TextovéPole 19"/>
          <p:cNvSpPr txBox="1">
            <a:spLocks noChangeArrowheads="1"/>
          </p:cNvSpPr>
          <p:nvPr/>
        </p:nvSpPr>
        <p:spPr bwMode="auto">
          <a:xfrm>
            <a:off x="107950" y="620713"/>
            <a:ext cx="92551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Skutečnost, že se rozpínání prostoru zrychluje, zjistili </a:t>
            </a:r>
            <a:r>
              <a:rPr lang="cs-CZ" altLang="cs-CZ" sz="24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uvedení </a:t>
            </a:r>
            <a:endParaRPr lang="cs-CZ" altLang="cs-CZ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nobelisté měřením rudého posuvu světla </a:t>
            </a:r>
            <a:r>
              <a:rPr lang="cs-CZ" altLang="cs-CZ" sz="2400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ze vzdálených supernov  </a:t>
            </a:r>
          </a:p>
        </p:txBody>
      </p:sp>
    </p:spTree>
    <p:extLst>
      <p:ext uri="{BB962C8B-B14F-4D97-AF65-F5344CB8AC3E}">
        <p14:creationId xmlns:p14="http://schemas.microsoft.com/office/powerpoint/2010/main" val="411353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Skupina 9"/>
          <p:cNvGrpSpPr>
            <a:grpSpLocks/>
          </p:cNvGrpSpPr>
          <p:nvPr/>
        </p:nvGrpSpPr>
        <p:grpSpPr bwMode="auto">
          <a:xfrm>
            <a:off x="642938" y="1196975"/>
            <a:ext cx="7529512" cy="4752975"/>
            <a:chOff x="462599" y="836712"/>
            <a:chExt cx="7528754" cy="4752528"/>
          </a:xfrm>
        </p:grpSpPr>
        <p:pic>
          <p:nvPicPr>
            <p:cNvPr id="60426" name="Picture 7" descr="RiessSNunivers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599" y="836712"/>
              <a:ext cx="7528754" cy="4680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0427" name="Skupina 7"/>
            <p:cNvGrpSpPr>
              <a:grpSpLocks/>
            </p:cNvGrpSpPr>
            <p:nvPr/>
          </p:nvGrpSpPr>
          <p:grpSpPr bwMode="auto">
            <a:xfrm>
              <a:off x="539553" y="2852936"/>
              <a:ext cx="5040559" cy="2736304"/>
              <a:chOff x="539553" y="2852936"/>
              <a:chExt cx="5040559" cy="2736304"/>
            </a:xfrm>
          </p:grpSpPr>
          <p:sp>
            <p:nvSpPr>
              <p:cNvPr id="60428" name="Text Box 10"/>
              <p:cNvSpPr txBox="1">
                <a:spLocks noChangeArrowheads="1"/>
              </p:cNvSpPr>
              <p:nvPr/>
            </p:nvSpPr>
            <p:spPr bwMode="auto">
              <a:xfrm>
                <a:off x="3148062" y="5192365"/>
                <a:ext cx="2432050" cy="3968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cs-CZ" altLang="cs-CZ" sz="2000" b="1">
                    <a:latin typeface="Calibri" panose="020F0502020204030204" pitchFamily="34" charset="0"/>
                  </a:rPr>
                  <a:t>expandující vesmír</a:t>
                </a:r>
              </a:p>
            </p:txBody>
          </p:sp>
          <p:sp>
            <p:nvSpPr>
              <p:cNvPr id="60429" name="Text Box 11"/>
              <p:cNvSpPr txBox="1">
                <a:spLocks noChangeArrowheads="1"/>
              </p:cNvSpPr>
              <p:nvPr/>
            </p:nvSpPr>
            <p:spPr bwMode="auto">
              <a:xfrm>
                <a:off x="1907704" y="4077072"/>
                <a:ext cx="1440160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cs-CZ" altLang="cs-CZ" b="1">
                    <a:latin typeface="Calibri" panose="020F0502020204030204" pitchFamily="34" charset="0"/>
                  </a:rPr>
                  <a:t>zpomalovaní</a:t>
                </a:r>
              </a:p>
              <a:p>
                <a:pPr eaLnBrk="1" hangingPunct="1"/>
                <a:r>
                  <a:rPr lang="cs-CZ" altLang="cs-CZ" b="1">
                    <a:latin typeface="Calibri" panose="020F0502020204030204" pitchFamily="34" charset="0"/>
                  </a:rPr>
                  <a:t>expanze</a:t>
                </a:r>
              </a:p>
            </p:txBody>
          </p:sp>
          <p:sp>
            <p:nvSpPr>
              <p:cNvPr id="60430" name="Text Box 12"/>
              <p:cNvSpPr txBox="1">
                <a:spLocks noChangeArrowheads="1"/>
              </p:cNvSpPr>
              <p:nvPr/>
            </p:nvSpPr>
            <p:spPr bwMode="auto">
              <a:xfrm>
                <a:off x="1368294" y="3070877"/>
                <a:ext cx="1294954" cy="64633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cs-CZ" altLang="cs-CZ" b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zrychlování</a:t>
                </a:r>
              </a:p>
              <a:p>
                <a:pPr eaLnBrk="1" hangingPunct="1"/>
                <a:r>
                  <a:rPr lang="cs-CZ" altLang="cs-CZ" b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 expanze</a:t>
                </a:r>
              </a:p>
            </p:txBody>
          </p:sp>
          <p:sp>
            <p:nvSpPr>
              <p:cNvPr id="60431" name="Text Box 13"/>
              <p:cNvSpPr txBox="1">
                <a:spLocks noChangeArrowheads="1"/>
              </p:cNvSpPr>
              <p:nvPr/>
            </p:nvSpPr>
            <p:spPr bwMode="auto">
              <a:xfrm rot="-5400000">
                <a:off x="-282256" y="3674745"/>
                <a:ext cx="201295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cs-CZ" altLang="cs-CZ" b="1">
                    <a:latin typeface="Calibri" panose="020F0502020204030204" pitchFamily="34" charset="0"/>
                  </a:rPr>
                  <a:t>čas 1-14 miliard let </a:t>
                </a:r>
              </a:p>
            </p:txBody>
          </p:sp>
        </p:grpSp>
      </p:grpSp>
      <p:sp>
        <p:nvSpPr>
          <p:cNvPr id="60419" name="Text Box 2"/>
          <p:cNvSpPr txBox="1">
            <a:spLocks noChangeArrowheads="1"/>
          </p:cNvSpPr>
          <p:nvPr/>
        </p:nvSpPr>
        <p:spPr bwMode="auto">
          <a:xfrm>
            <a:off x="971550" y="590550"/>
            <a:ext cx="698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>
                <a:latin typeface="Calibri" panose="020F0502020204030204" pitchFamily="34" charset="0"/>
              </a:rPr>
              <a:t>Dnešní představa o hlavních stádiích vývoje vesmíru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836988" y="2916238"/>
            <a:ext cx="1239837" cy="3683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latin typeface="+mn-lt"/>
              </a:rPr>
              <a:t>současnost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87788" y="4292600"/>
            <a:ext cx="1260475" cy="5238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1400" b="1" dirty="0">
                <a:latin typeface="+mn-lt"/>
              </a:rPr>
              <a:t>Nejvzdálenější</a:t>
            </a:r>
          </a:p>
          <a:p>
            <a:pPr algn="ctr">
              <a:defRPr/>
            </a:pPr>
            <a:r>
              <a:rPr lang="cs-CZ" sz="1400" b="1" dirty="0">
                <a:latin typeface="+mn-lt"/>
              </a:rPr>
              <a:t>supernova</a:t>
            </a:r>
          </a:p>
        </p:txBody>
      </p:sp>
      <p:sp>
        <p:nvSpPr>
          <p:cNvPr id="60422" name="Text Box 12"/>
          <p:cNvSpPr txBox="1">
            <a:spLocks noChangeArrowheads="1"/>
          </p:cNvSpPr>
          <p:nvPr/>
        </p:nvSpPr>
        <p:spPr bwMode="auto">
          <a:xfrm>
            <a:off x="4859338" y="4870450"/>
            <a:ext cx="2087562" cy="3698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chemeClr val="bg1"/>
                </a:solidFill>
                <a:latin typeface="Calibri" panose="020F0502020204030204" pitchFamily="34" charset="0"/>
              </a:rPr>
              <a:t>zrychlování expanze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1F3F283-DE96-4C4A-9FFB-38E586576EA5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69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Zástupný symbol pro zápatí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158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7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8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64DF0C-6829-432A-AD30-8861D5487591}" type="slidenum">
              <a:rPr lang="cs-CZ" altLang="cs-CZ"/>
              <a:pPr>
                <a:defRPr/>
              </a:pPr>
              <a:t>7</a:t>
            </a:fld>
            <a:endParaRPr lang="cs-CZ" altLang="cs-CZ"/>
          </a:p>
        </p:txBody>
      </p:sp>
      <p:sp>
        <p:nvSpPr>
          <p:cNvPr id="22533" name="Text Box 3"/>
          <p:cNvSpPr txBox="1">
            <a:spLocks noChangeArrowheads="1"/>
          </p:cNvSpPr>
          <p:nvPr/>
        </p:nvSpPr>
        <p:spPr bwMode="auto">
          <a:xfrm>
            <a:off x="505375" y="765175"/>
            <a:ext cx="831509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>
                    <a:alpha val="8588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Základní dnešní znalosti zákonů mikrosvěta jsou shrnuty </a:t>
            </a:r>
            <a:r>
              <a:rPr lang="en-US" altLang="cs-CZ" sz="2400" dirty="0">
                <a:latin typeface="+mn-lt"/>
              </a:rPr>
              <a:t>v</a:t>
            </a:r>
            <a:r>
              <a:rPr lang="cs-CZ" altLang="cs-CZ" sz="2400" dirty="0" smtClean="0">
                <a:latin typeface="+mn-lt"/>
              </a:rPr>
              <a:t>e</a:t>
            </a:r>
            <a:endParaRPr lang="cs-CZ" altLang="cs-CZ" sz="10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3300"/>
                </a:solidFill>
                <a:latin typeface="Comic Sans MS" panose="030F0702030302020204" pitchFamily="66" charset="0"/>
              </a:rPr>
              <a:t>                 </a:t>
            </a:r>
            <a:r>
              <a:rPr lang="cs-CZ" altLang="cs-CZ" b="1" dirty="0">
                <a:solidFill>
                  <a:srgbClr val="0033CC"/>
                </a:solidFill>
                <a:latin typeface="+mn-lt"/>
              </a:rPr>
              <a:t>standardním </a:t>
            </a:r>
            <a:r>
              <a:rPr lang="cs-CZ" altLang="cs-CZ" b="1" dirty="0" smtClean="0">
                <a:solidFill>
                  <a:srgbClr val="0033CC"/>
                </a:solidFill>
                <a:latin typeface="+mn-lt"/>
              </a:rPr>
              <a:t>model</a:t>
            </a:r>
            <a:endParaRPr lang="cs-CZ" altLang="cs-CZ" sz="1000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Podle něj jsou základními stavebními kameny hmoty </a:t>
            </a:r>
            <a:endParaRPr lang="cs-CZ" altLang="cs-CZ" sz="1000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omic Sans MS" panose="030F0702030302020204" pitchFamily="66" charset="0"/>
              </a:rPr>
              <a:t>      </a:t>
            </a:r>
            <a:r>
              <a:rPr lang="en-US" altLang="cs-CZ" sz="2400" b="1" dirty="0">
                <a:latin typeface="Comic Sans MS" panose="030F0702030302020204" pitchFamily="66" charset="0"/>
              </a:rPr>
              <a:t> </a:t>
            </a:r>
            <a:r>
              <a:rPr lang="cs-CZ" altLang="cs-CZ" b="1" dirty="0" smtClean="0">
                <a:solidFill>
                  <a:srgbClr val="FF3300"/>
                </a:solidFill>
                <a:latin typeface="+mn-lt"/>
              </a:rPr>
              <a:t>tři </a:t>
            </a:r>
            <a:r>
              <a:rPr lang="cs-CZ" altLang="cs-CZ" b="1" dirty="0">
                <a:solidFill>
                  <a:srgbClr val="FF3300"/>
                </a:solidFill>
                <a:latin typeface="+mn-lt"/>
              </a:rPr>
              <a:t>generace základních fermionů</a:t>
            </a:r>
            <a:r>
              <a:rPr lang="cs-CZ" altLang="cs-CZ" sz="2400" b="1" dirty="0">
                <a:latin typeface="+mn-lt"/>
              </a:rPr>
              <a:t> </a:t>
            </a:r>
            <a:endParaRPr lang="cs-CZ" altLang="cs-CZ" sz="10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tj.</a:t>
            </a:r>
            <a:r>
              <a:rPr lang="cs-CZ" altLang="cs-CZ" sz="2400" b="1" dirty="0">
                <a:latin typeface="+mn-lt"/>
              </a:rPr>
              <a:t>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částic se spinem 1/2</a:t>
            </a:r>
            <a:r>
              <a:rPr lang="cs-CZ" altLang="cs-CZ" sz="2400" b="1" dirty="0">
                <a:latin typeface="+mn-lt"/>
              </a:rPr>
              <a:t>, </a:t>
            </a:r>
            <a:r>
              <a:rPr lang="cs-CZ" altLang="cs-CZ" sz="2400" dirty="0">
                <a:latin typeface="+mn-lt"/>
              </a:rPr>
              <a:t>jež se dále dělí na</a:t>
            </a:r>
            <a:r>
              <a:rPr lang="cs-CZ" altLang="cs-CZ" sz="2400" b="1" dirty="0">
                <a:latin typeface="+mn-lt"/>
              </a:rPr>
              <a:t> </a:t>
            </a:r>
            <a:endParaRPr lang="cs-CZ" altLang="cs-CZ" sz="10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+mn-lt"/>
              </a:rPr>
              <a:t>                     </a:t>
            </a:r>
            <a:r>
              <a:rPr lang="cs-CZ" altLang="cs-CZ" sz="2400" b="1" dirty="0" smtClean="0">
                <a:latin typeface="+mn-lt"/>
              </a:rPr>
              <a:t>     </a:t>
            </a:r>
            <a:r>
              <a:rPr lang="cs-CZ" altLang="cs-CZ" b="1" dirty="0" smtClean="0">
                <a:solidFill>
                  <a:srgbClr val="FF3300"/>
                </a:solidFill>
                <a:latin typeface="+mn-lt"/>
              </a:rPr>
              <a:t>kvarky </a:t>
            </a:r>
            <a:r>
              <a:rPr lang="cs-CZ" altLang="cs-CZ" b="1" dirty="0">
                <a:solidFill>
                  <a:srgbClr val="FF3300"/>
                </a:solidFill>
                <a:latin typeface="+mn-lt"/>
              </a:rPr>
              <a:t>a leptony</a:t>
            </a:r>
          </a:p>
        </p:txBody>
      </p:sp>
      <p:sp>
        <p:nvSpPr>
          <p:cNvPr id="22534" name="Rectangle 4"/>
          <p:cNvSpPr>
            <a:spLocks noChangeArrowheads="1"/>
          </p:cNvSpPr>
          <p:nvPr/>
        </p:nvSpPr>
        <p:spPr bwMode="auto">
          <a:xfrm>
            <a:off x="1966605" y="115888"/>
            <a:ext cx="4955204" cy="64633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0033CC"/>
                </a:solidFill>
                <a:latin typeface="+mn-lt"/>
              </a:rPr>
              <a:t>Co o mikrosvětě víme</a:t>
            </a:r>
          </a:p>
        </p:txBody>
      </p:sp>
      <p:pic>
        <p:nvPicPr>
          <p:cNvPr id="22535" name="Picture 26" descr="cihly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3413790"/>
            <a:ext cx="823595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321" y="3413790"/>
            <a:ext cx="907300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33CC"/>
                </a:solidFill>
                <a:latin typeface="+mn-lt"/>
              </a:rPr>
              <a:t>Spin </a:t>
            </a:r>
            <a:r>
              <a:rPr lang="cs-CZ" sz="2400" b="1" dirty="0">
                <a:solidFill>
                  <a:srgbClr val="0033CC"/>
                </a:solidFill>
                <a:latin typeface="+mn-lt"/>
              </a:rPr>
              <a:t>je veličiny analogická orbitálnímu momentu hybnosti</a:t>
            </a:r>
            <a:r>
              <a:rPr lang="cs-CZ" sz="2400" dirty="0">
                <a:solidFill>
                  <a:srgbClr val="0033CC"/>
                </a:solidFill>
                <a:latin typeface="+mn-lt"/>
              </a:rPr>
              <a:t>, </a:t>
            </a:r>
            <a:r>
              <a:rPr lang="cs-CZ" sz="2400" dirty="0">
                <a:latin typeface="+mn-lt"/>
              </a:rPr>
              <a:t>ale tato analogie je založena na stejné matematice, stavy </a:t>
            </a:r>
            <a:r>
              <a:rPr lang="cs-CZ" sz="2400" dirty="0" smtClean="0">
                <a:latin typeface="+mn-lt"/>
              </a:rPr>
              <a:t>kvarků a leptonů se </a:t>
            </a:r>
            <a:r>
              <a:rPr lang="cs-CZ" sz="2400" dirty="0">
                <a:latin typeface="+mn-lt"/>
              </a:rPr>
              <a:t>transformují podle stejné grupy rotací ve </a:t>
            </a:r>
            <a:r>
              <a:rPr lang="cs-CZ" sz="2400" dirty="0" smtClean="0">
                <a:latin typeface="+mn-lt"/>
              </a:rPr>
              <a:t>jako </a:t>
            </a:r>
            <a:r>
              <a:rPr lang="cs-CZ" sz="2400" dirty="0">
                <a:latin typeface="+mn-lt"/>
              </a:rPr>
              <a:t>orbitální moment hybnosti. </a:t>
            </a:r>
            <a:r>
              <a:rPr lang="cs-CZ" sz="2400" b="1" dirty="0">
                <a:solidFill>
                  <a:srgbClr val="FF0000"/>
                </a:solidFill>
                <a:latin typeface="+mn-lt"/>
              </a:rPr>
              <a:t>Elektron či </a:t>
            </a:r>
            <a:r>
              <a:rPr lang="cs-CZ" sz="2400" b="1" dirty="0" err="1">
                <a:solidFill>
                  <a:srgbClr val="FF0000"/>
                </a:solidFill>
                <a:latin typeface="+mn-lt"/>
              </a:rPr>
              <a:t>mion</a:t>
            </a:r>
            <a:r>
              <a:rPr lang="cs-CZ" sz="2400" b="1" dirty="0">
                <a:solidFill>
                  <a:srgbClr val="FF0000"/>
                </a:solidFill>
                <a:latin typeface="+mn-lt"/>
              </a:rPr>
              <a:t> si ale nelze smysluplně představit jako rotující kuličky</a:t>
            </a:r>
            <a:r>
              <a:rPr lang="cs-CZ" sz="2400" dirty="0">
                <a:latin typeface="+mn-lt"/>
              </a:rPr>
              <a:t>. </a:t>
            </a:r>
            <a:endParaRPr lang="cs-CZ" sz="2400" dirty="0" smtClean="0">
              <a:latin typeface="+mn-lt"/>
            </a:endParaRPr>
          </a:p>
          <a:p>
            <a:endParaRPr lang="cs-CZ" sz="2400" dirty="0">
              <a:latin typeface="+mn-lt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23715" y="5373216"/>
            <a:ext cx="8040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+mn-lt"/>
              </a:rPr>
              <a:t>Ke každému kvarku a leptonu existuje dále </a:t>
            </a:r>
            <a:r>
              <a:rPr lang="cs-CZ" sz="2400" b="1" dirty="0" smtClean="0">
                <a:solidFill>
                  <a:srgbClr val="FF0000"/>
                </a:solidFill>
                <a:latin typeface="+mn-lt"/>
              </a:rPr>
              <a:t>antičástice</a:t>
            </a:r>
            <a:r>
              <a:rPr lang="cs-CZ" sz="2400" dirty="0" smtClean="0">
                <a:latin typeface="+mn-lt"/>
              </a:rPr>
              <a:t> s </a:t>
            </a:r>
          </a:p>
          <a:p>
            <a:r>
              <a:rPr lang="cs-CZ" sz="2400" dirty="0" smtClean="0">
                <a:latin typeface="+mn-lt"/>
              </a:rPr>
              <a:t>přesně stejnou hmotností</a:t>
            </a:r>
            <a:endParaRPr lang="cs-CZ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725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476250"/>
            <a:ext cx="40354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06913"/>
            <a:ext cx="76200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ovéPole 4"/>
          <p:cNvSpPr txBox="1">
            <a:spLocks noChangeArrowheads="1"/>
          </p:cNvSpPr>
          <p:nvPr/>
        </p:nvSpPr>
        <p:spPr bwMode="auto">
          <a:xfrm>
            <a:off x="468313" y="44450"/>
            <a:ext cx="726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>
                <a:latin typeface="Microsoft Sans Serif" panose="020B0604020202020204" pitchFamily="34" charset="0"/>
                <a:cs typeface="Microsoft Sans Serif" panose="020B0604020202020204" pitchFamily="34" charset="0"/>
              </a:rPr>
              <a:t>Konkrétní hodnoty zrychlení a(R) rozpínání prostoru:</a:t>
            </a:r>
          </a:p>
        </p:txBody>
      </p:sp>
      <p:sp>
        <p:nvSpPr>
          <p:cNvPr id="57350" name="TextovéPole 5"/>
          <p:cNvSpPr txBox="1">
            <a:spLocks noChangeArrowheads="1"/>
          </p:cNvSpPr>
          <p:nvPr/>
        </p:nvSpPr>
        <p:spPr bwMode="auto">
          <a:xfrm>
            <a:off x="531813" y="476250"/>
            <a:ext cx="1736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Mléčná dráha</a:t>
            </a:r>
          </a:p>
        </p:txBody>
      </p:sp>
      <p:sp>
        <p:nvSpPr>
          <p:cNvPr id="67591" name="TextovéPole 6"/>
          <p:cNvSpPr txBox="1">
            <a:spLocks noChangeArrowheads="1"/>
          </p:cNvSpPr>
          <p:nvPr/>
        </p:nvSpPr>
        <p:spPr bwMode="auto">
          <a:xfrm>
            <a:off x="395288" y="3357563"/>
            <a:ext cx="37195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R=</a:t>
            </a:r>
            <a:r>
              <a:rPr lang="cs-CZ" altLang="cs-CZ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altLang="cs-CZ" sz="24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půl miliardy miliard km</a:t>
            </a:r>
          </a:p>
        </p:txBody>
      </p:sp>
      <p:sp>
        <p:nvSpPr>
          <p:cNvPr id="67592" name="TextovéPole 7"/>
          <p:cNvSpPr txBox="1">
            <a:spLocks noChangeArrowheads="1"/>
          </p:cNvSpPr>
          <p:nvPr/>
        </p:nvSpPr>
        <p:spPr bwMode="auto">
          <a:xfrm rot="10800000" flipV="1">
            <a:off x="395288" y="4005263"/>
            <a:ext cx="4248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/>
              <a:t>a(R)=</a:t>
            </a:r>
            <a:r>
              <a:rPr lang="cs-CZ" altLang="cs-CZ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altLang="cs-CZ" sz="2000" b="1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cs-CZ" altLang="cs-CZ" sz="2400" b="1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m/rok/rok</a:t>
            </a:r>
            <a:endParaRPr lang="cs-CZ" altLang="cs-CZ" sz="2400" b="1" dirty="0"/>
          </a:p>
        </p:txBody>
      </p:sp>
      <p:sp>
        <p:nvSpPr>
          <p:cNvPr id="57353" name="TextovéPole 8"/>
          <p:cNvSpPr txBox="1">
            <a:spLocks noChangeArrowheads="1"/>
          </p:cNvSpPr>
          <p:nvPr/>
        </p:nvSpPr>
        <p:spPr bwMode="auto">
          <a:xfrm>
            <a:off x="6443663" y="4652963"/>
            <a:ext cx="1184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Brooklyn</a:t>
            </a:r>
          </a:p>
        </p:txBody>
      </p:sp>
      <p:sp>
        <p:nvSpPr>
          <p:cNvPr id="67594" name="TextovéPole 9"/>
          <p:cNvSpPr txBox="1">
            <a:spLocks noChangeArrowheads="1"/>
          </p:cNvSpPr>
          <p:nvPr/>
        </p:nvSpPr>
        <p:spPr bwMode="auto">
          <a:xfrm>
            <a:off x="5003800" y="3357563"/>
            <a:ext cx="2740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R=</a:t>
            </a:r>
            <a:r>
              <a:rPr lang="cs-CZ" altLang="cs-CZ" sz="240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altLang="cs-CZ" sz="2400" b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150 milionů km</a:t>
            </a:r>
          </a:p>
        </p:txBody>
      </p:sp>
      <p:sp>
        <p:nvSpPr>
          <p:cNvPr id="67595" name="TextovéPole 10"/>
          <p:cNvSpPr txBox="1">
            <a:spLocks noChangeArrowheads="1"/>
          </p:cNvSpPr>
          <p:nvPr/>
        </p:nvSpPr>
        <p:spPr bwMode="auto">
          <a:xfrm rot="10800000" flipV="1">
            <a:off x="4155355" y="4050562"/>
            <a:ext cx="57608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/>
              <a:t>a(R)=</a:t>
            </a:r>
            <a:r>
              <a:rPr lang="cs-CZ" altLang="cs-CZ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altLang="cs-CZ" sz="24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6 desetin miliardtiny </a:t>
            </a:r>
            <a:r>
              <a:rPr lang="cs-CZ" altLang="cs-CZ" sz="2400" b="1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m/rok/rok</a:t>
            </a:r>
            <a:endParaRPr lang="cs-CZ" altLang="cs-CZ" sz="2400" b="1" dirty="0"/>
          </a:p>
        </p:txBody>
      </p:sp>
      <p:sp>
        <p:nvSpPr>
          <p:cNvPr id="57356" name="TextovéPole 11"/>
          <p:cNvSpPr txBox="1">
            <a:spLocks noChangeArrowheads="1"/>
          </p:cNvSpPr>
          <p:nvPr/>
        </p:nvSpPr>
        <p:spPr bwMode="auto">
          <a:xfrm>
            <a:off x="4356100" y="476250"/>
            <a:ext cx="227012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Sluneční soustava</a:t>
            </a:r>
          </a:p>
        </p:txBody>
      </p:sp>
      <p:sp>
        <p:nvSpPr>
          <p:cNvPr id="67597" name="TextovéPole 12"/>
          <p:cNvSpPr txBox="1">
            <a:spLocks noChangeArrowheads="1"/>
          </p:cNvSpPr>
          <p:nvPr/>
        </p:nvSpPr>
        <p:spPr bwMode="auto">
          <a:xfrm>
            <a:off x="1339850" y="6135688"/>
            <a:ext cx="1503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R=</a:t>
            </a:r>
            <a:r>
              <a:rPr lang="cs-CZ" altLang="cs-CZ" sz="240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altLang="cs-CZ" sz="2400" b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15 km</a:t>
            </a:r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 dirty="0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E842213-4AC0-475E-BBF0-4C2F341D1F04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70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3124200" y="6308725"/>
            <a:ext cx="2895600" cy="36512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 dirty="0"/>
          </a:p>
        </p:txBody>
      </p:sp>
      <p:sp>
        <p:nvSpPr>
          <p:cNvPr id="67602" name="TextovéPole 7"/>
          <p:cNvSpPr txBox="1">
            <a:spLocks noChangeArrowheads="1"/>
          </p:cNvSpPr>
          <p:nvPr/>
        </p:nvSpPr>
        <p:spPr bwMode="auto">
          <a:xfrm rot="10800000" flipV="1">
            <a:off x="395288" y="3687763"/>
            <a:ext cx="4681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/>
              <a:t>v(R)=</a:t>
            </a:r>
            <a:r>
              <a:rPr lang="cs-CZ" altLang="cs-CZ" sz="200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altLang="cs-CZ" sz="2400" b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30 milionů kilometrů za rok</a:t>
            </a:r>
            <a:endParaRPr lang="cs-CZ" altLang="cs-CZ" sz="2400" b="1"/>
          </a:p>
        </p:txBody>
      </p:sp>
      <p:sp>
        <p:nvSpPr>
          <p:cNvPr id="67603" name="TextovéPole 10"/>
          <p:cNvSpPr txBox="1">
            <a:spLocks noChangeArrowheads="1"/>
          </p:cNvSpPr>
          <p:nvPr/>
        </p:nvSpPr>
        <p:spPr bwMode="auto">
          <a:xfrm rot="10800000" flipV="1">
            <a:off x="5005388" y="3716338"/>
            <a:ext cx="3311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/>
              <a:t>v(R)=</a:t>
            </a:r>
            <a:r>
              <a:rPr lang="cs-CZ" altLang="cs-CZ" sz="200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altLang="cs-CZ" sz="2400" b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10 metrů za rok</a:t>
            </a:r>
            <a:endParaRPr lang="cs-CZ" altLang="cs-CZ" sz="2400" b="1"/>
          </a:p>
        </p:txBody>
      </p:sp>
      <p:sp>
        <p:nvSpPr>
          <p:cNvPr id="67604" name="TextovéPole 13"/>
          <p:cNvSpPr txBox="1">
            <a:spLocks noChangeArrowheads="1"/>
          </p:cNvSpPr>
          <p:nvPr/>
        </p:nvSpPr>
        <p:spPr bwMode="auto">
          <a:xfrm rot="10800000" flipV="1">
            <a:off x="3059113" y="5876925"/>
            <a:ext cx="4176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/>
              <a:t>v(R)=</a:t>
            </a:r>
            <a:r>
              <a:rPr lang="cs-CZ" altLang="cs-CZ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altLang="cs-CZ" sz="24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tisícina milimetru  za rok</a:t>
            </a:r>
            <a:endParaRPr lang="cs-CZ" altLang="cs-CZ" sz="2400" b="1" dirty="0"/>
          </a:p>
        </p:txBody>
      </p:sp>
      <p:sp>
        <p:nvSpPr>
          <p:cNvPr id="21" name="TextovéPole 13"/>
          <p:cNvSpPr txBox="1">
            <a:spLocks noChangeArrowheads="1"/>
          </p:cNvSpPr>
          <p:nvPr/>
        </p:nvSpPr>
        <p:spPr bwMode="auto">
          <a:xfrm rot="10800000" flipV="1">
            <a:off x="3057525" y="6252517"/>
            <a:ext cx="5834954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/>
              <a:t>a(R)=</a:t>
            </a:r>
            <a:r>
              <a:rPr lang="cs-CZ" altLang="cs-CZ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altLang="cs-CZ" sz="24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tisícina poloměru protonu za </a:t>
            </a:r>
            <a:r>
              <a:rPr lang="cs-CZ" altLang="cs-CZ" sz="2400" b="1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rok/rok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61851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7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67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9" grpId="0"/>
      <p:bldP spid="67591" grpId="0"/>
      <p:bldP spid="67592" grpId="0"/>
      <p:bldP spid="67594" grpId="0"/>
      <p:bldP spid="67595" grpId="0"/>
      <p:bldP spid="67597" grpId="0"/>
      <p:bldP spid="67602" grpId="0"/>
      <p:bldP spid="67603" grpId="0"/>
      <p:bldP spid="67604" grpId="0"/>
      <p:bldP spid="2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9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10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A3E033-B460-4374-8602-F45EE99E6497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71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1445" name="Text Box 2"/>
          <p:cNvSpPr txBox="1">
            <a:spLocks noChangeArrowheads="1"/>
          </p:cNvSpPr>
          <p:nvPr/>
        </p:nvSpPr>
        <p:spPr bwMode="auto">
          <a:xfrm>
            <a:off x="771296" y="96824"/>
            <a:ext cx="7670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/>
              <a:t>Původce zrychlování rozpínání prostoru se nazývá</a:t>
            </a:r>
          </a:p>
        </p:txBody>
      </p:sp>
      <p:sp>
        <p:nvSpPr>
          <p:cNvPr id="61446" name="Text Box 3"/>
          <p:cNvSpPr txBox="1">
            <a:spLocks noChangeArrowheads="1"/>
          </p:cNvSpPr>
          <p:nvPr/>
        </p:nvSpPr>
        <p:spPr bwMode="auto">
          <a:xfrm>
            <a:off x="2253641" y="626689"/>
            <a:ext cx="3766159" cy="70788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4000" b="1" dirty="0">
                <a:solidFill>
                  <a:srgbClr val="3399FF"/>
                </a:solidFill>
              </a:rPr>
              <a:t>Temná energie</a:t>
            </a:r>
          </a:p>
        </p:txBody>
      </p:sp>
      <p:sp>
        <p:nvSpPr>
          <p:cNvPr id="61447" name="Text Box 4"/>
          <p:cNvSpPr txBox="1">
            <a:spLocks noChangeArrowheads="1"/>
          </p:cNvSpPr>
          <p:nvPr/>
        </p:nvSpPr>
        <p:spPr bwMode="auto">
          <a:xfrm>
            <a:off x="457200" y="1514957"/>
            <a:ext cx="819326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dirty="0"/>
              <a:t>Jediné, co je v souvislosti s temnou energií jisté je, </a:t>
            </a:r>
            <a:r>
              <a:rPr lang="cs-CZ" altLang="cs-CZ" sz="2400" dirty="0" smtClean="0"/>
              <a:t>že </a:t>
            </a:r>
            <a:r>
              <a:rPr lang="cs-CZ" altLang="cs-CZ" sz="2400" dirty="0"/>
              <a:t>pro </a:t>
            </a:r>
            <a:endParaRPr lang="cs-CZ" altLang="cs-CZ" sz="2400" dirty="0" smtClean="0"/>
          </a:p>
          <a:p>
            <a:pPr eaLnBrk="1" hangingPunct="1"/>
            <a:r>
              <a:rPr lang="cs-CZ" altLang="cs-CZ" sz="2400" dirty="0" smtClean="0"/>
              <a:t>pochopení </a:t>
            </a:r>
            <a:r>
              <a:rPr lang="cs-CZ" altLang="cs-CZ" sz="2400" dirty="0"/>
              <a:t>podstaty a původu temné energie </a:t>
            </a:r>
            <a:r>
              <a:rPr lang="cs-CZ" altLang="cs-CZ" sz="2400" dirty="0" smtClean="0"/>
              <a:t>bude </a:t>
            </a:r>
            <a:r>
              <a:rPr lang="cs-CZ" altLang="cs-CZ" sz="2400" dirty="0"/>
              <a:t>opět </a:t>
            </a:r>
            <a:endParaRPr lang="cs-CZ" altLang="cs-CZ" sz="2400" dirty="0" smtClean="0"/>
          </a:p>
          <a:p>
            <a:pPr eaLnBrk="1" hangingPunct="1"/>
            <a:r>
              <a:rPr lang="cs-CZ" altLang="cs-CZ" sz="2400" dirty="0" smtClean="0"/>
              <a:t>důležitá </a:t>
            </a:r>
            <a:r>
              <a:rPr lang="cs-CZ" altLang="cs-CZ" sz="2400" dirty="0"/>
              <a:t>spolupráce fyziků částic a kosmologů.</a:t>
            </a:r>
          </a:p>
        </p:txBody>
      </p:sp>
      <p:sp>
        <p:nvSpPr>
          <p:cNvPr id="61448" name="Text Box 5"/>
          <p:cNvSpPr txBox="1">
            <a:spLocks noChangeArrowheads="1"/>
          </p:cNvSpPr>
          <p:nvPr/>
        </p:nvSpPr>
        <p:spPr bwMode="auto">
          <a:xfrm>
            <a:off x="404294" y="2895668"/>
            <a:ext cx="85566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dirty="0" smtClean="0"/>
              <a:t>Zrychlené rozpínání prostoru je možné chápat jako důsledek </a:t>
            </a:r>
            <a:r>
              <a:rPr lang="cs-CZ" altLang="cs-CZ" sz="2400" b="1" dirty="0" smtClean="0">
                <a:solidFill>
                  <a:srgbClr val="0033CC"/>
                </a:solidFill>
              </a:rPr>
              <a:t>kosmologické konstanty</a:t>
            </a:r>
            <a:r>
              <a:rPr lang="cs-CZ" altLang="cs-CZ" sz="2400" dirty="0" smtClean="0"/>
              <a:t>, ale fyzikové se snaží pochopit  hlouběji jako projev </a:t>
            </a:r>
            <a:r>
              <a:rPr lang="cs-CZ" altLang="cs-CZ" sz="2400" b="1" dirty="0" smtClean="0">
                <a:solidFill>
                  <a:srgbClr val="0033CC"/>
                </a:solidFill>
              </a:rPr>
              <a:t>vakuu kvantové teorie pole </a:t>
            </a:r>
            <a:r>
              <a:rPr lang="cs-CZ" altLang="cs-CZ" sz="2400" dirty="0" smtClean="0"/>
              <a:t>v duchu </a:t>
            </a:r>
            <a:r>
              <a:rPr lang="cs-CZ" altLang="cs-CZ" sz="2400" dirty="0" err="1" smtClean="0"/>
              <a:t>Lemaitra</a:t>
            </a:r>
            <a:r>
              <a:rPr lang="cs-CZ" altLang="cs-CZ" sz="2400" dirty="0" smtClean="0"/>
              <a:t> a existují i pokusy vysvětlit zrychlené rozpínání </a:t>
            </a:r>
          </a:p>
          <a:p>
            <a:pPr eaLnBrk="1" hangingPunct="1"/>
            <a:r>
              <a:rPr lang="cs-CZ" altLang="cs-CZ" sz="2400" dirty="0"/>
              <a:t>p</a:t>
            </a:r>
            <a:r>
              <a:rPr lang="cs-CZ" altLang="cs-CZ" sz="2400" dirty="0" smtClean="0"/>
              <a:t>rostoru </a:t>
            </a:r>
            <a:r>
              <a:rPr lang="cs-CZ" altLang="cs-CZ" sz="2400" b="1" dirty="0" smtClean="0">
                <a:solidFill>
                  <a:srgbClr val="0033CC"/>
                </a:solidFill>
              </a:rPr>
              <a:t>dynamicky jako projev „páté síly“.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04294" y="4836979"/>
            <a:ext cx="89290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+mn-lt"/>
              </a:rPr>
              <a:t>Formálně má současné zrychlené rozpínání prostoru stejnou </a:t>
            </a:r>
          </a:p>
          <a:p>
            <a:r>
              <a:rPr lang="cs-CZ" sz="2400" dirty="0" smtClean="0">
                <a:latin typeface="+mn-lt"/>
              </a:rPr>
              <a:t>povahu jako zrychlené rozpínání v éře inflace, </a:t>
            </a:r>
            <a:r>
              <a:rPr lang="cs-CZ" sz="2400" b="1" dirty="0" smtClean="0">
                <a:solidFill>
                  <a:srgbClr val="FF0000"/>
                </a:solidFill>
                <a:latin typeface="+mn-lt"/>
              </a:rPr>
              <a:t>ale vztah těchto </a:t>
            </a:r>
          </a:p>
          <a:p>
            <a:r>
              <a:rPr lang="cs-CZ" sz="2400" b="1" dirty="0">
                <a:solidFill>
                  <a:srgbClr val="FF0000"/>
                </a:solidFill>
                <a:latin typeface="+mn-lt"/>
              </a:rPr>
              <a:t>d</a:t>
            </a:r>
            <a:r>
              <a:rPr lang="cs-CZ" sz="2400" b="1" dirty="0" smtClean="0">
                <a:solidFill>
                  <a:srgbClr val="FF0000"/>
                </a:solidFill>
                <a:latin typeface="+mn-lt"/>
              </a:rPr>
              <a:t>vou jevů není jasný.</a:t>
            </a:r>
          </a:p>
        </p:txBody>
      </p:sp>
    </p:spTree>
    <p:extLst>
      <p:ext uri="{BB962C8B-B14F-4D97-AF65-F5344CB8AC3E}">
        <p14:creationId xmlns:p14="http://schemas.microsoft.com/office/powerpoint/2010/main" val="68465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/>
      <p:bldP spid="61446" grpId="0" animBg="1"/>
      <p:bldP spid="61447" grpId="0"/>
      <p:bldP spid="61448" grpId="0"/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72</a:t>
            </a:fld>
            <a:endParaRPr lang="cs-CZ" alt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7504" y="1678339"/>
            <a:ext cx="903649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nám příroda říká tím, že je standardní model </a:t>
            </a:r>
          </a:p>
          <a:p>
            <a:pPr marL="457200" indent="-457200"/>
            <a:r>
              <a:rPr lang="cs-CZ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stále tak úspěšný?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Existuje „teorie všeho“ jak o ní sní teoretici,</a:t>
            </a:r>
          </a:p>
          <a:p>
            <a:r>
              <a:rPr lang="cs-CZ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anebo </a:t>
            </a:r>
            <a:r>
              <a:rPr lang="cs-CZ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příroda z principu </a:t>
            </a:r>
            <a:r>
              <a:rPr lang="cs-CZ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nepoznatelná</a:t>
            </a:r>
            <a:r>
              <a:rPr lang="cs-CZ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cs-CZ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je podstatou temné hmoty, je vůbec potřeba?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Proč je vakuum tak lehké</a:t>
            </a:r>
            <a:r>
              <a:rPr lang="cs-CZ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cs-CZ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403648" y="404664"/>
            <a:ext cx="5694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Čemu nerozumíme</a:t>
            </a:r>
            <a:endParaRPr lang="cs-CZ" sz="48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60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Letní</a:t>
            </a:r>
            <a:r>
              <a:rPr lang="en-US" dirty="0" smtClean="0"/>
              <a:t> </a:t>
            </a:r>
            <a:r>
              <a:rPr lang="en-US" dirty="0" err="1" smtClean="0"/>
              <a:t>škola</a:t>
            </a:r>
            <a:r>
              <a:rPr lang="en-US" dirty="0" smtClean="0"/>
              <a:t> pro </a:t>
            </a:r>
            <a:r>
              <a:rPr lang="en-US" dirty="0" err="1" smtClean="0"/>
              <a:t>učitele</a:t>
            </a:r>
            <a:r>
              <a:rPr lang="en-US" dirty="0" smtClean="0"/>
              <a:t> v </a:t>
            </a:r>
            <a:r>
              <a:rPr lang="en-US" dirty="0" err="1" smtClean="0"/>
              <a:t>Perlové</a:t>
            </a:r>
            <a:r>
              <a:rPr lang="en-US" dirty="0" smtClean="0"/>
              <a:t> </a:t>
            </a:r>
            <a:r>
              <a:rPr lang="en-US" dirty="0" err="1" smtClean="0"/>
              <a:t>vodě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F0B65E-05C6-4C62-9B53-013069270531}" type="slidenum">
              <a:rPr lang="en-US" altLang="cs-CZ" sz="14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73</a:t>
            </a:fld>
            <a:endParaRPr lang="en-US" altLang="cs-CZ" sz="1400" smtClean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224" name="TextovéPole 4"/>
          <p:cNvSpPr txBox="1">
            <a:spLocks noChangeArrowheads="1"/>
          </p:cNvSpPr>
          <p:nvPr/>
        </p:nvSpPr>
        <p:spPr bwMode="auto">
          <a:xfrm>
            <a:off x="107950" y="153805"/>
            <a:ext cx="9145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Nejžhavějším kandidátem na temnou hmotu je </a:t>
            </a:r>
            <a:r>
              <a:rPr lang="cs-CZ" altLang="cs-CZ" sz="2400" b="1" dirty="0">
                <a:solidFill>
                  <a:srgbClr val="1B1BA5"/>
                </a:solidFill>
                <a:latin typeface="+mn-lt"/>
                <a:cs typeface="Arial" panose="020B0604020202020204" pitchFamily="34" charset="0"/>
              </a:rPr>
              <a:t>nejlehčí super- symetrická částice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, nazývaná </a:t>
            </a:r>
            <a:r>
              <a:rPr lang="cs-CZ" altLang="cs-CZ" sz="24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neutralino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, která je elektricky neutrální a velmi těžká (nejméně  1000krát těžší než proton).</a:t>
            </a:r>
            <a:endParaRPr lang="en-US" altLang="cs-CZ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9225" name="TextovéPole 7"/>
          <p:cNvSpPr txBox="1">
            <a:spLocks noChangeArrowheads="1"/>
          </p:cNvSpPr>
          <p:nvPr/>
        </p:nvSpPr>
        <p:spPr bwMode="auto">
          <a:xfrm>
            <a:off x="107950" y="1353955"/>
            <a:ext cx="87286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+mn-lt"/>
                <a:cs typeface="Arial" panose="020B0604020202020204" pitchFamily="34" charset="0"/>
              </a:rPr>
              <a:t>Hledá se mezi 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částicemi produkovanými při srážkách </a:t>
            </a:r>
            <a:r>
              <a:rPr lang="cs-CZ" altLang="cs-CZ" sz="2400" dirty="0" smtClean="0">
                <a:latin typeface="+mn-lt"/>
                <a:cs typeface="Arial" panose="020B0604020202020204" pitchFamily="34" charset="0"/>
              </a:rPr>
              <a:t>na 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LHC</a:t>
            </a:r>
          </a:p>
        </p:txBody>
      </p:sp>
      <p:sp>
        <p:nvSpPr>
          <p:cNvPr id="9226" name="TextovéPole 9"/>
          <p:cNvSpPr txBox="1">
            <a:spLocks noChangeArrowheads="1"/>
          </p:cNvSpPr>
          <p:nvPr/>
        </p:nvSpPr>
        <p:spPr bwMode="auto">
          <a:xfrm>
            <a:off x="107950" y="3068638"/>
            <a:ext cx="90824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+mn-lt"/>
                <a:cs typeface="Arial" panose="020B0604020202020204" pitchFamily="34" charset="0"/>
              </a:rPr>
              <a:t>Také prostřednictvím 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„normálních“ částic vznikajících při srážkách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dvou částic temné hmoty ve vesmíru nebo ve hvězdách.</a:t>
            </a:r>
            <a:endParaRPr lang="en-US" altLang="cs-CZ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9227" name="TextovéPole 10"/>
          <p:cNvSpPr txBox="1">
            <a:spLocks noChangeArrowheads="1"/>
          </p:cNvSpPr>
          <p:nvPr/>
        </p:nvSpPr>
        <p:spPr bwMode="auto">
          <a:xfrm>
            <a:off x="179388" y="4686300"/>
            <a:ext cx="82772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+mn-lt"/>
                <a:cs typeface="Arial" panose="020B0604020202020204" pitchFamily="34" charset="0"/>
              </a:rPr>
              <a:t>A také prostřednictvím 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jejich srážek se známými </a:t>
            </a:r>
            <a:r>
              <a:rPr lang="cs-CZ" altLang="cs-CZ" sz="2400" dirty="0" smtClean="0">
                <a:latin typeface="+mn-lt"/>
                <a:cs typeface="Arial" panose="020B0604020202020204" pitchFamily="34" charset="0"/>
              </a:rPr>
              <a:t>částicemi </a:t>
            </a: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87450" y="1943100"/>
          <a:ext cx="65627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92" name="Rovnice" r:id="rId3" imgW="2425700" imgH="203200" progId="">
                  <p:embed/>
                </p:oleObj>
              </mc:Choice>
              <mc:Fallback>
                <p:oleObj name="Rovnice" r:id="rId3" imgW="2425700" imgH="20320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943100"/>
                        <a:ext cx="6562725" cy="549275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1619250" y="4032250"/>
          <a:ext cx="5291138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93" name="Rovnice" r:id="rId5" imgW="1955800" imgH="203200" progId="">
                  <p:embed/>
                </p:oleObj>
              </mc:Choice>
              <mc:Fallback>
                <p:oleObj name="Rovnice" r:id="rId5" imgW="1955800" imgH="203200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4032250"/>
                        <a:ext cx="5291138" cy="549275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Šipka doprava 13"/>
          <p:cNvSpPr/>
          <p:nvPr/>
        </p:nvSpPr>
        <p:spPr>
          <a:xfrm rot="5400000">
            <a:off x="2700338" y="2565400"/>
            <a:ext cx="574675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9" name="TextovéPole 14"/>
          <p:cNvSpPr txBox="1">
            <a:spLocks noChangeArrowheads="1"/>
          </p:cNvSpPr>
          <p:nvPr/>
        </p:nvSpPr>
        <p:spPr bwMode="auto">
          <a:xfrm>
            <a:off x="3059113" y="2668588"/>
            <a:ext cx="4289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Nejlehčí </a:t>
            </a: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supersymetrická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částice</a:t>
            </a:r>
            <a:endParaRPr lang="en-US" altLang="cs-CZ" sz="2000" b="1" dirty="0"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9220" name="Object 3"/>
          <p:cNvGraphicFramePr>
            <a:graphicFrameLocks noChangeAspect="1"/>
          </p:cNvGraphicFramePr>
          <p:nvPr/>
        </p:nvGraphicFramePr>
        <p:xfrm>
          <a:off x="3059832" y="5301208"/>
          <a:ext cx="254317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94" name="Rovnice" r:id="rId7" imgW="939392" imgH="177723" progId="">
                  <p:embed/>
                </p:oleObj>
              </mc:Choice>
              <mc:Fallback>
                <p:oleObj name="Rovnice" r:id="rId7" imgW="939392" imgH="177723" progId="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5301208"/>
                        <a:ext cx="2543175" cy="479425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1115616" y="5229200"/>
            <a:ext cx="6806672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4400" dirty="0" smtClean="0">
                <a:latin typeface="+mn-lt"/>
              </a:rPr>
              <a:t>Zatím ovšem bezúspěšně.</a:t>
            </a:r>
            <a:endParaRPr lang="cs-CZ" sz="4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60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/>
      <p:bldP spid="9225" grpId="0"/>
      <p:bldP spid="9226" grpId="0"/>
      <p:bldP spid="9227" grpId="0"/>
      <p:bldP spid="14" grpId="0" animBg="1"/>
      <p:bldP spid="9229" grpId="0"/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ovéPole 1"/>
          <p:cNvSpPr txBox="1">
            <a:spLocks noChangeArrowheads="1"/>
          </p:cNvSpPr>
          <p:nvPr/>
        </p:nvSpPr>
        <p:spPr bwMode="auto">
          <a:xfrm>
            <a:off x="28686" y="713738"/>
            <a:ext cx="911531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dirty="0"/>
              <a:t>Problém </a:t>
            </a:r>
            <a:r>
              <a:rPr lang="cs-CZ" altLang="cs-CZ" sz="2400" dirty="0" smtClean="0"/>
              <a:t>není pochopit, proč </a:t>
            </a:r>
            <a:r>
              <a:rPr lang="cs-CZ" altLang="cs-CZ" sz="2400" dirty="0"/>
              <a:t>se v </a:t>
            </a:r>
            <a:r>
              <a:rPr lang="cs-CZ" altLang="cs-CZ" sz="2400" dirty="0" smtClean="0"/>
              <a:t>současné  době rozpínání </a:t>
            </a:r>
            <a:r>
              <a:rPr lang="cs-CZ" altLang="cs-CZ" sz="2400" dirty="0"/>
              <a:t>prostoru zrychluje, ale </a:t>
            </a:r>
            <a:r>
              <a:rPr lang="cs-CZ" altLang="cs-CZ" sz="2400" dirty="0" smtClean="0"/>
              <a:t>proč je </a:t>
            </a:r>
            <a:r>
              <a:rPr lang="cs-CZ" altLang="cs-CZ" sz="2400" dirty="0"/>
              <a:t>toto </a:t>
            </a:r>
            <a:r>
              <a:rPr lang="cs-CZ" altLang="cs-CZ" sz="2400" dirty="0" smtClean="0"/>
              <a:t>zrychlení </a:t>
            </a:r>
            <a:r>
              <a:rPr lang="cs-CZ" altLang="cs-CZ" sz="2400" b="1" dirty="0" smtClean="0">
                <a:solidFill>
                  <a:srgbClr val="009900"/>
                </a:solidFill>
              </a:rPr>
              <a:t>(</a:t>
            </a:r>
            <a:r>
              <a:rPr lang="cs-CZ" altLang="cs-CZ" sz="2400" b="1" dirty="0">
                <a:solidFill>
                  <a:srgbClr val="009900"/>
                </a:solidFill>
              </a:rPr>
              <a:t>naštěstí)</a:t>
            </a:r>
          </a:p>
          <a:p>
            <a:pPr eaLnBrk="1" hangingPunct="1"/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           </a:t>
            </a:r>
            <a:r>
              <a:rPr lang="cs-CZ" altLang="cs-CZ" sz="2400" b="1" dirty="0" smtClean="0">
                <a:solidFill>
                  <a:srgbClr val="2843C8"/>
                </a:solidFill>
              </a:rPr>
              <a:t>1 </a:t>
            </a:r>
            <a:r>
              <a:rPr lang="cs-CZ" altLang="cs-CZ" sz="2400" b="1" dirty="0">
                <a:solidFill>
                  <a:srgbClr val="2843C8"/>
                </a:solidFill>
              </a:rPr>
              <a:t>000 000 000 000 000 000 </a:t>
            </a:r>
            <a:r>
              <a:rPr lang="cs-CZ" altLang="cs-CZ" sz="2400" b="1" dirty="0" smtClean="0">
                <a:solidFill>
                  <a:srgbClr val="2843C8"/>
                </a:solidFill>
              </a:rPr>
              <a:t>000 000 000 000 </a:t>
            </a:r>
          </a:p>
          <a:p>
            <a:pPr eaLnBrk="1" hangingPunct="1"/>
            <a:r>
              <a:rPr lang="cs-CZ" altLang="cs-CZ" sz="2400" b="1" dirty="0">
                <a:solidFill>
                  <a:srgbClr val="2843C8"/>
                </a:solidFill>
              </a:rPr>
              <a:t> </a:t>
            </a:r>
            <a:r>
              <a:rPr lang="cs-CZ" altLang="cs-CZ" sz="2400" b="1" dirty="0" smtClean="0">
                <a:solidFill>
                  <a:srgbClr val="2843C8"/>
                </a:solidFill>
              </a:rPr>
              <a:t>              000 </a:t>
            </a:r>
            <a:r>
              <a:rPr lang="cs-CZ" altLang="cs-CZ" sz="2400" b="1" dirty="0">
                <a:solidFill>
                  <a:srgbClr val="2843C8"/>
                </a:solidFill>
              </a:rPr>
              <a:t>000 </a:t>
            </a:r>
            <a:r>
              <a:rPr lang="cs-CZ" altLang="cs-CZ" sz="2400" b="1" dirty="0" smtClean="0">
                <a:solidFill>
                  <a:srgbClr val="2843C8"/>
                </a:solidFill>
              </a:rPr>
              <a:t>000 000 000</a:t>
            </a:r>
          </a:p>
          <a:p>
            <a:pPr eaLnBrk="1" hangingPunct="1"/>
            <a:r>
              <a:rPr lang="cs-CZ" altLang="cs-CZ" sz="2400" b="1" dirty="0" smtClean="0">
                <a:solidFill>
                  <a:srgbClr val="FF0000"/>
                </a:solidFill>
              </a:rPr>
              <a:t>a možná ještě vícekrát </a:t>
            </a:r>
            <a:r>
              <a:rPr lang="cs-CZ" altLang="cs-CZ" sz="2400" b="1" dirty="0">
                <a:solidFill>
                  <a:srgbClr val="FF0000"/>
                </a:solidFill>
              </a:rPr>
              <a:t>menší, než by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mělo </a:t>
            </a:r>
            <a:r>
              <a:rPr lang="cs-CZ" altLang="cs-CZ" sz="2400" b="1" dirty="0">
                <a:solidFill>
                  <a:srgbClr val="FF0000"/>
                </a:solidFill>
              </a:rPr>
              <a:t>být, vezmeme-li </a:t>
            </a:r>
            <a:endParaRPr lang="cs-CZ" altLang="cs-CZ" sz="24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cs-CZ" altLang="cs-CZ" sz="2400" b="1" dirty="0">
                <a:solidFill>
                  <a:srgbClr val="FF0000"/>
                </a:solidFill>
              </a:rPr>
              <a:t>t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eoretické výpočty jeho </a:t>
            </a:r>
            <a:r>
              <a:rPr lang="cs-CZ" altLang="cs-CZ" sz="2400" b="1" dirty="0">
                <a:solidFill>
                  <a:srgbClr val="FF0000"/>
                </a:solidFill>
              </a:rPr>
              <a:t>energii vážně</a:t>
            </a:r>
            <a:r>
              <a:rPr lang="en-US" altLang="cs-CZ" sz="2400" b="1" dirty="0" smtClean="0">
                <a:solidFill>
                  <a:srgbClr val="FF0000"/>
                </a:solidFill>
              </a:rPr>
              <a:t>!!</a:t>
            </a:r>
            <a:endParaRPr lang="cs-CZ" altLang="cs-CZ" sz="24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cs-CZ" altLang="cs-CZ" sz="2400" dirty="0" smtClean="0"/>
              <a:t>Krychlový metru vakua „váží“ </a:t>
            </a:r>
            <a:r>
              <a:rPr lang="cs-CZ" altLang="cs-CZ" sz="2400" b="1" dirty="0" smtClean="0"/>
              <a:t>jako cca 5 protonů, tj. 10</a:t>
            </a:r>
            <a:r>
              <a:rPr lang="cs-CZ" altLang="cs-CZ" sz="2400" b="1" baseline="30000" dirty="0" smtClean="0"/>
              <a:t>-26</a:t>
            </a:r>
            <a:r>
              <a:rPr lang="cs-CZ" altLang="cs-CZ" sz="2400" dirty="0" smtClean="0"/>
              <a:t>kg.</a:t>
            </a:r>
          </a:p>
        </p:txBody>
      </p:sp>
      <p:sp>
        <p:nvSpPr>
          <p:cNvPr id="64515" name="TextovéPole 2"/>
          <p:cNvSpPr txBox="1">
            <a:spLocks noChangeArrowheads="1"/>
          </p:cNvSpPr>
          <p:nvPr/>
        </p:nvSpPr>
        <p:spPr bwMode="auto">
          <a:xfrm>
            <a:off x="611560" y="3501008"/>
            <a:ext cx="7456138" cy="954107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>
                <a:solidFill>
                  <a:schemeClr val="bg1"/>
                </a:solidFill>
              </a:rPr>
              <a:t>Tohle je ústřední záhada současné </a:t>
            </a:r>
            <a:r>
              <a:rPr lang="cs-CZ" altLang="cs-CZ" sz="2800" b="1" dirty="0" smtClean="0">
                <a:solidFill>
                  <a:schemeClr val="bg1"/>
                </a:solidFill>
              </a:rPr>
              <a:t>fyziky, společná pro fyziku částic i kosmologii!</a:t>
            </a:r>
            <a:endParaRPr lang="cs-CZ" altLang="cs-CZ" sz="2800" b="1" dirty="0">
              <a:solidFill>
                <a:schemeClr val="bg1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F01F83B-2ADE-4A52-B7AE-5C68C2BD03B4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74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1619672" y="95623"/>
            <a:ext cx="6091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Proč je vakuum tak lehké?</a:t>
            </a:r>
            <a:endParaRPr lang="cs-CZ" sz="36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51520" y="4581128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rgbClr val="0033CC"/>
                </a:solidFill>
                <a:latin typeface="+mn-lt"/>
              </a:rPr>
              <a:t>Steven</a:t>
            </a:r>
            <a:r>
              <a:rPr lang="cs-CZ" sz="2400" b="1" dirty="0" smtClean="0">
                <a:solidFill>
                  <a:srgbClr val="0033CC"/>
                </a:solidFill>
                <a:latin typeface="+mn-lt"/>
              </a:rPr>
              <a:t> </a:t>
            </a:r>
            <a:r>
              <a:rPr lang="cs-CZ" sz="2400" b="1" dirty="0" err="1" smtClean="0">
                <a:solidFill>
                  <a:srgbClr val="0033CC"/>
                </a:solidFill>
                <a:latin typeface="+mn-lt"/>
              </a:rPr>
              <a:t>Weinberg</a:t>
            </a:r>
            <a:r>
              <a:rPr lang="cs-CZ" sz="2400" b="1" dirty="0" smtClean="0">
                <a:solidFill>
                  <a:srgbClr val="0033CC"/>
                </a:solidFill>
                <a:latin typeface="+mn-lt"/>
              </a:rPr>
              <a:t>, </a:t>
            </a:r>
            <a:r>
              <a:rPr lang="cs-CZ" sz="2400" dirty="0" smtClean="0">
                <a:latin typeface="+mn-lt"/>
              </a:rPr>
              <a:t>laureát Nobelovy ceny za fyziku a autor </a:t>
            </a:r>
            <a:r>
              <a:rPr lang="cs-CZ" sz="2400" b="1" i="1" dirty="0" smtClean="0">
                <a:solidFill>
                  <a:srgbClr val="378A26"/>
                </a:solidFill>
                <a:latin typeface="+mn-lt"/>
              </a:rPr>
              <a:t>Prvních třech minut</a:t>
            </a:r>
            <a:r>
              <a:rPr lang="cs-CZ" sz="2400" dirty="0" smtClean="0">
                <a:latin typeface="+mn-lt"/>
              </a:rPr>
              <a:t>) v roce 1987 tuto hodnotu správně odhadl </a:t>
            </a:r>
            <a:r>
              <a:rPr lang="cs-CZ" sz="2400" b="1" dirty="0" smtClean="0">
                <a:solidFill>
                  <a:srgbClr val="FF0000"/>
                </a:solidFill>
                <a:latin typeface="+mn-lt"/>
              </a:rPr>
              <a:t>na základě antropického principu</a:t>
            </a:r>
            <a:r>
              <a:rPr lang="cs-CZ" sz="2400" dirty="0" smtClean="0">
                <a:latin typeface="+mn-lt"/>
              </a:rPr>
              <a:t>.  </a:t>
            </a:r>
            <a:endParaRPr lang="cs-CZ" sz="2400" dirty="0">
              <a:latin typeface="+mn-lt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555776" y="5805264"/>
            <a:ext cx="2919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latin typeface="+mn-lt"/>
              </a:rPr>
              <a:t>V čem je problém?</a:t>
            </a:r>
            <a:endParaRPr lang="cs-CZ" sz="2400" b="1" dirty="0">
              <a:latin typeface="+mn-lt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07504" y="4667652"/>
            <a:ext cx="892899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+mn-lt"/>
              </a:rPr>
              <a:t>V klasické i kvantové teorii negravitačních sil nemá smysl mluvit </a:t>
            </a:r>
          </a:p>
          <a:p>
            <a:r>
              <a:rPr lang="cs-CZ" sz="2400" dirty="0" smtClean="0">
                <a:latin typeface="+mn-lt"/>
              </a:rPr>
              <a:t>o energii, ale jen o rozdílech energií a jejich přeměnách, protože její absolutní hodnota není definována a není ani měřitelná.</a:t>
            </a:r>
          </a:p>
          <a:p>
            <a:r>
              <a:rPr lang="cs-CZ" sz="2400" b="1" dirty="0" smtClean="0">
                <a:solidFill>
                  <a:srgbClr val="FF0000"/>
                </a:solidFill>
                <a:latin typeface="+mn-lt"/>
              </a:rPr>
              <a:t>Gravitace ale absolutní hodnotu energie „</a:t>
            </a:r>
            <a:r>
              <a:rPr lang="cs-CZ" sz="2400" b="1" dirty="0" err="1" smtClean="0">
                <a:solidFill>
                  <a:srgbClr val="FF0000"/>
                </a:solidFill>
                <a:latin typeface="+mn-lt"/>
              </a:rPr>
              <a:t>cití</a:t>
            </a:r>
            <a:r>
              <a:rPr lang="cs-CZ" sz="2400" b="1" dirty="0" smtClean="0">
                <a:solidFill>
                  <a:srgbClr val="FF0000"/>
                </a:solidFill>
                <a:latin typeface="+mn-lt"/>
              </a:rPr>
              <a:t>“.</a:t>
            </a:r>
            <a:endParaRPr lang="cs-CZ" sz="2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469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4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4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4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5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45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  <p:bldP spid="2" grpId="0"/>
      <p:bldP spid="8" grpId="0"/>
      <p:bldP spid="9" grpId="0"/>
      <p:bldP spid="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75</a:t>
            </a:fld>
            <a:endParaRPr lang="cs-CZ" alt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30" y="1491923"/>
            <a:ext cx="4283351" cy="338437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835696" y="116632"/>
            <a:ext cx="5298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Lineární harmonický oscilátor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bdélník 11"/>
              <p:cNvSpPr/>
              <p:nvPr/>
            </p:nvSpPr>
            <p:spPr>
              <a:xfrm>
                <a:off x="416660" y="616322"/>
                <a:ext cx="8568952" cy="7936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cs-CZ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cs-CZ" sz="2400" i="1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cs-CZ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sz="2400" i="0">
                          <a:latin typeface="Cambria Math" panose="02040503050406030204" pitchFamily="18" charset="0"/>
                        </a:rPr>
                        <m:t> ⇒</m:t>
                      </m:r>
                      <m:r>
                        <a:rPr lang="cs-CZ" sz="2400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cs-CZ" sz="2400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cs-CZ" sz="2400" i="1">
                          <a:latin typeface="Cambria Math" panose="02040503050406030204" pitchFamily="18" charset="0"/>
                        </a:rPr>
                        <m:t>𝑘𝑥</m:t>
                      </m:r>
                      <m:r>
                        <a:rPr lang="cs-CZ" sz="2400" i="0">
                          <a:latin typeface="Cambria Math" panose="02040503050406030204" pitchFamily="18" charset="0"/>
                        </a:rPr>
                        <m:t> ⇒</m:t>
                      </m:r>
                      <m:r>
                        <a:rPr lang="cs-CZ" sz="2400" i="1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cs-CZ" sz="2400" i="0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  <m:r>
                        <a:rPr lang="cs-CZ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cs-CZ" sz="2400" i="0">
                          <a:latin typeface="Cambria Math" panose="02040503050406030204" pitchFamily="18" charset="0"/>
                        </a:rPr>
                        <m:t> ⇒ </m:t>
                      </m:r>
                      <m:acc>
                        <m:accPr>
                          <m:chr m:val="̈"/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cs-CZ" sz="2400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cs-CZ" sz="24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cs-CZ" sz="2400" dirty="0"/>
              </a:p>
            </p:txBody>
          </p:sp>
        </mc:Choice>
        <mc:Fallback xmlns="">
          <p:sp>
            <p:nvSpPr>
              <p:cNvPr id="12" name="Obdélník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60" y="616322"/>
                <a:ext cx="8568952" cy="793615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délník 12"/>
              <p:cNvSpPr/>
              <p:nvPr/>
            </p:nvSpPr>
            <p:spPr>
              <a:xfrm>
                <a:off x="4625688" y="1505951"/>
                <a:ext cx="4061112" cy="84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cs-CZ" sz="2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400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sz="2400" i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cs-CZ" sz="2400" i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cs-CZ" sz="2400" i="0">
                              <a:latin typeface="Cambria Math" panose="02040503050406030204" pitchFamily="18" charset="0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type m:val="skw"/>
                                  <m:ctrlP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rad>
                        </m:e>
                      </m:func>
                    </m:oMath>
                  </m:oMathPara>
                </a14:m>
                <a:endParaRPr lang="cs-CZ" sz="2400" dirty="0"/>
              </a:p>
            </p:txBody>
          </p:sp>
        </mc:Choice>
        <mc:Fallback xmlns="">
          <p:sp>
            <p:nvSpPr>
              <p:cNvPr id="13" name="Obdélník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688" y="1505951"/>
                <a:ext cx="4061112" cy="843885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délník 13"/>
              <p:cNvSpPr/>
              <p:nvPr/>
            </p:nvSpPr>
            <p:spPr>
              <a:xfrm>
                <a:off x="4708221" y="2533974"/>
                <a:ext cx="4021101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cs-CZ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cs-CZ" sz="2400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cs-CZ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sz="24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cs-CZ" sz="2400" i="1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cs-CZ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cs-CZ" sz="2400" i="1">
                          <a:latin typeface="Cambria Math" panose="02040503050406030204" pitchFamily="18" charset="0"/>
                        </a:rPr>
                        <m:t>𝐴𝑘</m:t>
                      </m:r>
                    </m:oMath>
                  </m:oMathPara>
                </a14:m>
                <a:endParaRPr lang="cs-CZ" sz="2400" dirty="0"/>
              </a:p>
            </p:txBody>
          </p:sp>
        </mc:Choice>
        <mc:Fallback xmlns="">
          <p:sp>
            <p:nvSpPr>
              <p:cNvPr id="14" name="Obdélník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221" y="2533974"/>
                <a:ext cx="4021101" cy="78380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ovéPole 14"/>
          <p:cNvSpPr txBox="1"/>
          <p:nvPr/>
        </p:nvSpPr>
        <p:spPr>
          <a:xfrm>
            <a:off x="4340801" y="3542390"/>
            <a:ext cx="4745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Energie klasického oscilátoru </a:t>
            </a: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nezávisí na frekvenci oscilací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je libovolná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Nejnižší stav E=0 odpovídá </a:t>
            </a: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nulovým oscilacím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16660" y="5082308"/>
            <a:ext cx="8669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Energie oscilátoru v kvantové mechanice </a:t>
            </a: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nemůže být nula  </a:t>
            </a: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má minimální hodnotu 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délník 16"/>
              <p:cNvSpPr/>
              <p:nvPr/>
            </p:nvSpPr>
            <p:spPr>
              <a:xfrm>
                <a:off x="4056787" y="5629783"/>
                <a:ext cx="2229713" cy="898964"/>
              </a:xfrm>
              <a:prstGeom prst="rect">
                <a:avLst/>
              </a:prstGeom>
              <a:solidFill>
                <a:schemeClr val="bg1"/>
              </a:solidFill>
              <a:ln w="63500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s-CZ" sz="280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cs-CZ" sz="2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8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cs-CZ" sz="2800" i="0">
                          <a:latin typeface="Cambria Math" panose="02040503050406030204" pitchFamily="18" charset="0"/>
                        </a:rPr>
                        <m:t>ℏ</m:t>
                      </m:r>
                      <m:r>
                        <a:rPr lang="cs-CZ" sz="2800" i="1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cs-CZ" sz="2800" dirty="0"/>
              </a:p>
            </p:txBody>
          </p:sp>
        </mc:Choice>
        <mc:Fallback xmlns="">
          <p:sp>
            <p:nvSpPr>
              <p:cNvPr id="17" name="Obdélník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787" y="5629783"/>
                <a:ext cx="2229713" cy="898964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  <a:ln w="635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294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76</a:t>
            </a:fld>
            <a:endParaRPr lang="cs-CZ" altLang="cs-CZ"/>
          </a:p>
        </p:txBody>
      </p:sp>
      <p:pic>
        <p:nvPicPr>
          <p:cNvPr id="5" name="Obrázek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29" y="731605"/>
            <a:ext cx="5114553" cy="230425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9512" y="44624"/>
            <a:ext cx="8435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+mn-lt"/>
              </a:rPr>
              <a:t>V klasické fyzice je volné elektromagnetické pole popsáno rovinnými vlnami o určité frekvenci </a:t>
            </a:r>
            <a:r>
              <a:rPr lang="el-GR" sz="2400" dirty="0" smtClean="0">
                <a:latin typeface="+mn-lt"/>
                <a:cs typeface="Arial"/>
              </a:rPr>
              <a:t>ω</a:t>
            </a:r>
            <a:r>
              <a:rPr lang="cs-CZ" sz="2400" dirty="0" smtClean="0">
                <a:latin typeface="+mn-lt"/>
                <a:cs typeface="Arial"/>
              </a:rPr>
              <a:t>.</a:t>
            </a:r>
          </a:p>
        </p:txBody>
      </p:sp>
      <p:sp>
        <p:nvSpPr>
          <p:cNvPr id="9" name="Obdélník 8"/>
          <p:cNvSpPr/>
          <p:nvPr/>
        </p:nvSpPr>
        <p:spPr>
          <a:xfrm>
            <a:off x="4758313" y="909257"/>
            <a:ext cx="4355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latin typeface="Arial"/>
                <a:cs typeface="Arial"/>
              </a:rPr>
              <a:t>jejichž amplituda může být libovolně malá tedy i nula, což odpovídá klasickému vakuu.</a:t>
            </a:r>
            <a:endParaRPr lang="cs-CZ" sz="2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356741" y="2012624"/>
            <a:ext cx="5907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+mn-lt"/>
              </a:rPr>
              <a:t>V kvantové teorii pole každé frekvenci </a:t>
            </a:r>
            <a:r>
              <a:rPr lang="el-GR" sz="2400" dirty="0" smtClean="0">
                <a:latin typeface="+mn-lt"/>
                <a:cs typeface="Arial"/>
              </a:rPr>
              <a:t>ω</a:t>
            </a:r>
            <a:r>
              <a:rPr lang="cs-CZ" sz="2400" dirty="0" smtClean="0">
                <a:latin typeface="+mn-lt"/>
                <a:cs typeface="Arial"/>
              </a:rPr>
              <a:t> </a:t>
            </a:r>
          </a:p>
          <a:p>
            <a:r>
              <a:rPr lang="cs-CZ" sz="2400" dirty="0" smtClean="0">
                <a:latin typeface="+mn-lt"/>
                <a:cs typeface="Arial"/>
              </a:rPr>
              <a:t>odpovídá minimální energie </a:t>
            </a:r>
            <a:endParaRPr lang="cs-CZ" sz="2400" dirty="0">
              <a:latin typeface="+mn-lt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166" y="2778578"/>
            <a:ext cx="915667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+mn-lt"/>
              </a:rPr>
              <a:t>Integrací přes všechny frekvence dostaneme pro hustotu energie </a:t>
            </a:r>
          </a:p>
          <a:p>
            <a:r>
              <a:rPr lang="cs-CZ" sz="2400" dirty="0" smtClean="0">
                <a:latin typeface="+mn-lt"/>
              </a:rPr>
              <a:t>výraz                                        kde  </a:t>
            </a:r>
          </a:p>
          <a:p>
            <a:endParaRPr lang="cs-CZ" sz="1600" dirty="0" smtClean="0">
              <a:latin typeface="+mn-lt"/>
            </a:endParaRPr>
          </a:p>
          <a:p>
            <a:r>
              <a:rPr lang="cs-CZ" sz="2400" dirty="0" smtClean="0">
                <a:latin typeface="+mn-lt"/>
              </a:rPr>
              <a:t>který formálně diverguje. Dosadíme-li za minimální vlnovou délku </a:t>
            </a:r>
          </a:p>
          <a:p>
            <a:r>
              <a:rPr lang="cs-CZ" sz="2400" dirty="0" smtClean="0">
                <a:latin typeface="+mn-lt"/>
              </a:rPr>
              <a:t>klasický poloměr elektronu, což je 3 </a:t>
            </a:r>
            <a:r>
              <a:rPr lang="cs-CZ" sz="2400" dirty="0" err="1" smtClean="0">
                <a:latin typeface="+mn-lt"/>
              </a:rPr>
              <a:t>fm</a:t>
            </a:r>
            <a:r>
              <a:rPr lang="cs-CZ" sz="2400" dirty="0" smtClean="0">
                <a:latin typeface="+mn-lt"/>
              </a:rPr>
              <a:t>, dostaneme pro hustotu</a:t>
            </a:r>
          </a:p>
          <a:p>
            <a:r>
              <a:rPr lang="cs-CZ" sz="2400" dirty="0">
                <a:latin typeface="+mn-lt"/>
              </a:rPr>
              <a:t>e</a:t>
            </a:r>
            <a:r>
              <a:rPr lang="cs-CZ" sz="2400" dirty="0" smtClean="0">
                <a:latin typeface="+mn-lt"/>
              </a:rPr>
              <a:t>nergie číslo, které je cca o 45 řádů</a:t>
            </a:r>
            <a:r>
              <a:rPr lang="cs-CZ" sz="2400" dirty="0">
                <a:latin typeface="+mn-lt"/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  <a:latin typeface="+mn-lt"/>
              </a:rPr>
              <a:t>větší než hustota vakua ve </a:t>
            </a:r>
          </a:p>
          <a:p>
            <a:r>
              <a:rPr lang="cs-CZ" sz="2400" b="1" dirty="0" smtClean="0">
                <a:solidFill>
                  <a:srgbClr val="FF0000"/>
                </a:solidFill>
                <a:latin typeface="+mn-lt"/>
              </a:rPr>
              <a:t>vesmíru </a:t>
            </a:r>
            <a:r>
              <a:rPr lang="cs-CZ" sz="2400" dirty="0" smtClean="0">
                <a:latin typeface="+mn-lt"/>
              </a:rPr>
              <a:t>a odpovídá hmotnosti cca </a:t>
            </a:r>
            <a:r>
              <a:rPr lang="cs-CZ" sz="2400" b="1" dirty="0" smtClean="0">
                <a:solidFill>
                  <a:srgbClr val="FF0000"/>
                </a:solidFill>
                <a:latin typeface="+mn-lt"/>
              </a:rPr>
              <a:t>milion miliard tun na m</a:t>
            </a:r>
            <a:r>
              <a:rPr lang="cs-CZ" sz="2400" b="1" baseline="30000" dirty="0" smtClean="0">
                <a:solidFill>
                  <a:srgbClr val="FF0000"/>
                </a:solidFill>
                <a:latin typeface="+mn-lt"/>
              </a:rPr>
              <a:t>3</a:t>
            </a:r>
            <a:r>
              <a:rPr lang="cs-CZ" sz="2400" dirty="0" smtClean="0">
                <a:latin typeface="+mn-lt"/>
              </a:rPr>
              <a:t> </a:t>
            </a:r>
            <a:endParaRPr lang="cs-CZ" sz="2400" dirty="0">
              <a:latin typeface="+mn-lt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05533" y="5333123"/>
            <a:ext cx="8837676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+mn-lt"/>
              </a:rPr>
              <a:t>Co to znamená? Buď </a:t>
            </a:r>
            <a:r>
              <a:rPr lang="cs-CZ" sz="2400" b="1" dirty="0" smtClean="0">
                <a:latin typeface="+mn-lt"/>
              </a:rPr>
              <a:t>nerozumíme základnímu stavu </a:t>
            </a:r>
            <a:r>
              <a:rPr lang="cs-CZ" sz="2400" b="1" dirty="0" err="1" smtClean="0">
                <a:latin typeface="+mn-lt"/>
              </a:rPr>
              <a:t>stavu</a:t>
            </a:r>
            <a:r>
              <a:rPr lang="cs-CZ" sz="2400" b="1" dirty="0" smtClean="0">
                <a:latin typeface="+mn-lt"/>
              </a:rPr>
              <a:t> </a:t>
            </a:r>
          </a:p>
          <a:p>
            <a:r>
              <a:rPr lang="cs-CZ" sz="2400" b="1" dirty="0" smtClean="0">
                <a:latin typeface="+mn-lt"/>
              </a:rPr>
              <a:t>kvantového pole</a:t>
            </a:r>
            <a:r>
              <a:rPr lang="cs-CZ" sz="2400" dirty="0" smtClean="0">
                <a:latin typeface="+mn-lt"/>
              </a:rPr>
              <a:t> nebo „nulové kmity“ kvantových polí  </a:t>
            </a:r>
            <a:r>
              <a:rPr lang="cs-CZ" sz="2400" b="1" dirty="0" smtClean="0">
                <a:latin typeface="+mn-lt"/>
              </a:rPr>
              <a:t>nejsou </a:t>
            </a:r>
          </a:p>
          <a:p>
            <a:r>
              <a:rPr lang="cs-CZ" sz="2400" b="1" dirty="0" smtClean="0">
                <a:latin typeface="+mn-lt"/>
              </a:rPr>
              <a:t>zdrojem gravitace.</a:t>
            </a:r>
            <a:endParaRPr lang="cs-CZ" sz="2400" b="1" dirty="0">
              <a:latin typeface="+mn-lt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2452065"/>
            <a:ext cx="1359810" cy="35953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60639" y="3187500"/>
            <a:ext cx="2375257" cy="602509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41817" y="3214621"/>
            <a:ext cx="2655666" cy="531936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7236296" y="2420888"/>
            <a:ext cx="1440160" cy="50405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 animBg="1"/>
      <p:bldP spid="1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676DEA-885F-4981-9849-F65FBEDF401E}" type="slidenum">
              <a:rPr lang="cs-CZ" altLang="cs-CZ" smtClean="0"/>
              <a:pPr>
                <a:defRPr/>
              </a:pPr>
              <a:t>77</a:t>
            </a:fld>
            <a:endParaRPr lang="cs-CZ" altLang="cs-CZ"/>
          </a:p>
        </p:txBody>
      </p:sp>
      <p:sp>
        <p:nvSpPr>
          <p:cNvPr id="11269" name="TextovéPole 4"/>
          <p:cNvSpPr txBox="1">
            <a:spLocks noChangeArrowheads="1"/>
          </p:cNvSpPr>
          <p:nvPr/>
        </p:nvSpPr>
        <p:spPr bwMode="auto">
          <a:xfrm>
            <a:off x="2205038" y="2492375"/>
            <a:ext cx="494506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800" b="1" dirty="0">
                <a:solidFill>
                  <a:srgbClr val="378A26"/>
                </a:solidFill>
                <a:cs typeface="Arial" panose="020B0604020202020204" pitchFamily="34" charset="0"/>
              </a:rPr>
              <a:t>Existují signály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800" b="1" dirty="0">
                <a:solidFill>
                  <a:srgbClr val="378A26"/>
                </a:solidFill>
                <a:cs typeface="Arial" panose="020B0604020202020204" pitchFamily="34" charset="0"/>
              </a:rPr>
              <a:t>„nové fyziky“?</a:t>
            </a:r>
          </a:p>
        </p:txBody>
      </p:sp>
    </p:spTree>
    <p:extLst>
      <p:ext uri="{BB962C8B-B14F-4D97-AF65-F5344CB8AC3E}">
        <p14:creationId xmlns:p14="http://schemas.microsoft.com/office/powerpoint/2010/main" val="204623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78</a:t>
            </a:fld>
            <a:endParaRPr lang="cs-CZ" alt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11033" y="72137"/>
            <a:ext cx="8858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33CC"/>
                </a:solidFill>
                <a:latin typeface="+mn-lt"/>
              </a:rPr>
              <a:t>Věda vzkvétá, když musí řešit záhady</a:t>
            </a:r>
            <a:r>
              <a:rPr lang="cs-CZ" sz="2400" dirty="0" smtClean="0">
                <a:latin typeface="+mn-lt"/>
              </a:rPr>
              <a:t>. Standardní model </a:t>
            </a:r>
          </a:p>
          <a:p>
            <a:r>
              <a:rPr lang="cs-CZ" sz="2400" dirty="0">
                <a:latin typeface="+mn-lt"/>
              </a:rPr>
              <a:t>m</a:t>
            </a:r>
            <a:r>
              <a:rPr lang="cs-CZ" sz="2400" dirty="0" smtClean="0">
                <a:latin typeface="+mn-lt"/>
              </a:rPr>
              <a:t>ikrosvěta je až příliš úspěšný a případů závažných neshod </a:t>
            </a:r>
          </a:p>
          <a:p>
            <a:r>
              <a:rPr lang="cs-CZ" sz="2400" dirty="0" smtClean="0">
                <a:latin typeface="+mn-lt"/>
              </a:rPr>
              <a:t>s experimentem je málo. V nedávné době objevily zprávy o dvou takových odchylkách dat od předpovědí standardního modelu, </a:t>
            </a:r>
          </a:p>
          <a:p>
            <a:endParaRPr lang="cs-CZ" sz="800" dirty="0" smtClean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b="1" dirty="0" smtClean="0">
                <a:solidFill>
                  <a:srgbClr val="FF0000"/>
                </a:solidFill>
                <a:latin typeface="+mn-lt"/>
              </a:rPr>
              <a:t>Měření magnetického momentu </a:t>
            </a:r>
            <a:r>
              <a:rPr lang="cs-CZ" sz="2400" b="1" dirty="0" err="1" smtClean="0">
                <a:solidFill>
                  <a:srgbClr val="FF0000"/>
                </a:solidFill>
                <a:latin typeface="+mn-lt"/>
              </a:rPr>
              <a:t>mionu</a:t>
            </a:r>
            <a:endParaRPr lang="cs-CZ" sz="2400" b="1" dirty="0" smtClean="0">
              <a:solidFill>
                <a:srgbClr val="FF0000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b="1" dirty="0" smtClean="0">
                <a:solidFill>
                  <a:srgbClr val="FF0000"/>
                </a:solidFill>
                <a:latin typeface="+mn-lt"/>
              </a:rPr>
              <a:t>Měření vzácných rozpadů mezonu B</a:t>
            </a:r>
            <a:r>
              <a:rPr lang="cs-CZ" sz="2400" b="1" baseline="30000" dirty="0" smtClean="0">
                <a:solidFill>
                  <a:srgbClr val="FF0000"/>
                </a:solidFill>
                <a:latin typeface="+mn-lt"/>
              </a:rPr>
              <a:t>+</a:t>
            </a:r>
            <a:endParaRPr lang="cs-CZ" sz="2400" b="1" dirty="0" smtClean="0">
              <a:solidFill>
                <a:srgbClr val="FF0000"/>
              </a:solidFill>
              <a:latin typeface="+mn-lt"/>
            </a:endParaRPr>
          </a:p>
          <a:p>
            <a:endParaRPr lang="cs-CZ" sz="800" dirty="0" smtClean="0">
              <a:latin typeface="+mn-lt"/>
            </a:endParaRPr>
          </a:p>
          <a:p>
            <a:r>
              <a:rPr lang="cs-CZ" sz="2400" dirty="0">
                <a:latin typeface="+mn-lt"/>
              </a:rPr>
              <a:t>k</a:t>
            </a:r>
            <a:r>
              <a:rPr lang="cs-CZ" sz="2400" dirty="0" smtClean="0">
                <a:latin typeface="+mn-lt"/>
              </a:rPr>
              <a:t>teré směřují stejným směrem a kandidátem na jejich vysvětlení </a:t>
            </a:r>
            <a:r>
              <a:rPr lang="cs-CZ" sz="2400" b="1" dirty="0" smtClean="0">
                <a:solidFill>
                  <a:srgbClr val="FF0000"/>
                </a:solidFill>
                <a:latin typeface="+mn-lt"/>
              </a:rPr>
              <a:t>je v obou případech existence  </a:t>
            </a:r>
            <a:r>
              <a:rPr lang="cs-CZ" sz="2400" b="1" dirty="0" err="1" smtClean="0">
                <a:solidFill>
                  <a:srgbClr val="FF0000"/>
                </a:solidFill>
                <a:latin typeface="+mn-lt"/>
              </a:rPr>
              <a:t>leptokvarků</a:t>
            </a:r>
            <a:r>
              <a:rPr lang="cs-CZ" sz="2400" dirty="0" smtClean="0">
                <a:latin typeface="+mn-lt"/>
              </a:rPr>
              <a:t>, o nichž jsem se výše zmínil. </a:t>
            </a:r>
            <a:r>
              <a:rPr lang="cs-CZ" sz="2400" dirty="0">
                <a:latin typeface="+mn-lt"/>
              </a:rPr>
              <a:t>BBC je charakterizovala </a:t>
            </a:r>
            <a:r>
              <a:rPr lang="cs-CZ" sz="2400" dirty="0" smtClean="0">
                <a:latin typeface="+mn-lt"/>
              </a:rPr>
              <a:t>slovy:</a:t>
            </a:r>
            <a:endParaRPr lang="cs-CZ" sz="2400" dirty="0">
              <a:latin typeface="+mn-lt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52656" y="4530622"/>
            <a:ext cx="61334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latin typeface="+mn-lt"/>
              </a:rPr>
              <a:t>Stroj našel vzrušující náznak nové fyziky</a:t>
            </a:r>
          </a:p>
        </p:txBody>
      </p:sp>
      <p:sp>
        <p:nvSpPr>
          <p:cNvPr id="7" name="Obdélník 6"/>
          <p:cNvSpPr/>
          <p:nvPr/>
        </p:nvSpPr>
        <p:spPr>
          <a:xfrm>
            <a:off x="252656" y="4104010"/>
            <a:ext cx="8716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+mn-lt"/>
              </a:rPr>
              <a:t>M</a:t>
            </a:r>
            <a:r>
              <a:rPr lang="cs-CZ" sz="2400" b="1" dirty="0" smtClean="0">
                <a:latin typeface="+mn-lt"/>
              </a:rPr>
              <a:t>i</a:t>
            </a:r>
            <a:r>
              <a:rPr lang="en-US" sz="2400" b="1" dirty="0" smtClean="0">
                <a:latin typeface="+mn-lt"/>
              </a:rPr>
              <a:t>on</a:t>
            </a:r>
            <a:r>
              <a:rPr lang="cs-CZ" sz="2400" b="1" dirty="0" smtClean="0">
                <a:latin typeface="+mn-lt"/>
              </a:rPr>
              <a:t>y</a:t>
            </a:r>
            <a:r>
              <a:rPr lang="en-US" sz="2400" b="1" dirty="0" smtClean="0">
                <a:latin typeface="+mn-lt"/>
              </a:rPr>
              <a:t>: </a:t>
            </a:r>
            <a:r>
              <a:rPr lang="cs-CZ" sz="2400" b="1" dirty="0" smtClean="0">
                <a:latin typeface="+mn-lt"/>
              </a:rPr>
              <a:t>Nalezena silná evidence pro novou sílu v přírodě</a:t>
            </a:r>
            <a:endParaRPr lang="en-US" sz="2400" b="1" dirty="0">
              <a:latin typeface="+mn-lt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64662" y="5016965"/>
            <a:ext cx="8638567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+mn-lt"/>
              </a:rPr>
              <a:t>k</a:t>
            </a:r>
            <a:r>
              <a:rPr lang="cs-CZ" sz="2400" dirty="0" smtClean="0">
                <a:latin typeface="+mn-lt"/>
              </a:rPr>
              <a:t>teré ovšem silně přehánějí. O obou těchto experimentech a jejich interpretaci jsem napsal článek  pro Československý časopis pro fyziku</a:t>
            </a:r>
          </a:p>
          <a:p>
            <a:endParaRPr lang="cs-CZ" sz="800" dirty="0" smtClean="0">
              <a:latin typeface="+mn-lt"/>
            </a:endParaRPr>
          </a:p>
          <a:p>
            <a:r>
              <a:rPr lang="cs-CZ" sz="2400" dirty="0" smtClean="0">
                <a:latin typeface="+mn-lt"/>
              </a:rPr>
              <a:t>        </a:t>
            </a:r>
            <a:r>
              <a:rPr lang="cs-CZ" sz="2400" b="1" dirty="0" smtClean="0">
                <a:solidFill>
                  <a:srgbClr val="0033CC"/>
                </a:solidFill>
                <a:latin typeface="+mn-lt"/>
              </a:rPr>
              <a:t>Byla ve </a:t>
            </a:r>
            <a:r>
              <a:rPr lang="cs-CZ" sz="2400" b="1" dirty="0" err="1" smtClean="0">
                <a:solidFill>
                  <a:srgbClr val="0033CC"/>
                </a:solidFill>
                <a:latin typeface="+mn-lt"/>
              </a:rPr>
              <a:t>Fermilab</a:t>
            </a:r>
            <a:r>
              <a:rPr lang="cs-CZ" sz="2400" b="1" dirty="0" smtClean="0">
                <a:solidFill>
                  <a:srgbClr val="0033CC"/>
                </a:solidFill>
                <a:latin typeface="+mn-lt"/>
              </a:rPr>
              <a:t> a CERN objevena „nová </a:t>
            </a:r>
            <a:r>
              <a:rPr lang="cs-CZ" sz="2400" b="1" smtClean="0">
                <a:solidFill>
                  <a:srgbClr val="0033CC"/>
                </a:solidFill>
                <a:latin typeface="+mn-lt"/>
              </a:rPr>
              <a:t>fyzika“?</a:t>
            </a:r>
            <a:endParaRPr lang="cs-CZ" dirty="0" smtClean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3" y="147694"/>
            <a:ext cx="9215419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2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79</a:t>
            </a:fld>
            <a:endParaRPr lang="cs-CZ" alt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71" y="1124744"/>
            <a:ext cx="4958857" cy="445204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196752"/>
            <a:ext cx="2245846" cy="136815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795700" y="593202"/>
            <a:ext cx="5818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+mj-lt"/>
              </a:rPr>
              <a:t>Měřením jeho </a:t>
            </a:r>
            <a:r>
              <a:rPr lang="cs-CZ" sz="2800" dirty="0" err="1" smtClean="0">
                <a:latin typeface="+mj-lt"/>
              </a:rPr>
              <a:t>Larmorovy</a:t>
            </a:r>
            <a:r>
              <a:rPr lang="cs-CZ" sz="2800" dirty="0" smtClean="0">
                <a:latin typeface="+mj-lt"/>
              </a:rPr>
              <a:t> precese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557503" y="113040"/>
            <a:ext cx="6159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latin typeface="+mn-lt"/>
              </a:rPr>
              <a:t>Jak se měří magnetický moment? ;</a:t>
            </a:r>
            <a:endParaRPr lang="cs-CZ" sz="2800" b="1" dirty="0">
              <a:latin typeface="+mn-lt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58831" y="1484784"/>
            <a:ext cx="193033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                                 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830531" y="1196752"/>
            <a:ext cx="193033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                                 </a:t>
            </a:r>
            <a:endParaRPr lang="cs-CZ" dirty="0"/>
          </a:p>
        </p:txBody>
      </p:sp>
      <p:cxnSp>
        <p:nvCxnSpPr>
          <p:cNvPr id="17" name="Přímá spojnice se šipkou 16"/>
          <p:cNvCxnSpPr/>
          <p:nvPr/>
        </p:nvCxnSpPr>
        <p:spPr>
          <a:xfrm flipH="1">
            <a:off x="6699738" y="1844824"/>
            <a:ext cx="464550" cy="96779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5598309" y="2636912"/>
            <a:ext cx="3545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33CC"/>
                </a:solidFill>
              </a:rPr>
              <a:t>Gyromagnetický poměr</a:t>
            </a:r>
            <a:endParaRPr lang="cs-CZ" sz="2400" b="1" dirty="0">
              <a:solidFill>
                <a:srgbClr val="0033CC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6217306" y="3068960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latin typeface="+mn-lt"/>
              </a:rPr>
              <a:t>g=2(1+a)</a:t>
            </a:r>
            <a:endParaRPr lang="cs-CZ" sz="2400" b="1" dirty="0">
              <a:latin typeface="+mn-lt"/>
            </a:endParaRPr>
          </a:p>
        </p:txBody>
      </p:sp>
      <p:cxnSp>
        <p:nvCxnSpPr>
          <p:cNvPr id="25" name="Přímá spojnice se šipkou 24"/>
          <p:cNvCxnSpPr/>
          <p:nvPr/>
        </p:nvCxnSpPr>
        <p:spPr>
          <a:xfrm flipH="1">
            <a:off x="6984218" y="3429000"/>
            <a:ext cx="324086" cy="77582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4268929" y="4077072"/>
            <a:ext cx="4553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+mn-lt"/>
              </a:rPr>
              <a:t>Tato tzv. </a:t>
            </a:r>
            <a:r>
              <a:rPr lang="cs-CZ" sz="2400" b="1" dirty="0" smtClean="0">
                <a:solidFill>
                  <a:srgbClr val="FF0000"/>
                </a:solidFill>
                <a:latin typeface="+mn-lt"/>
              </a:rPr>
              <a:t>anomální část </a:t>
            </a:r>
            <a:r>
              <a:rPr lang="cs-CZ" sz="2400" dirty="0" smtClean="0">
                <a:latin typeface="+mn-lt"/>
              </a:rPr>
              <a:t>se měří</a:t>
            </a:r>
            <a:endParaRPr lang="cs-CZ" sz="2400" dirty="0">
              <a:latin typeface="+mn-lt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3563888" y="4607013"/>
            <a:ext cx="5402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+mn-lt"/>
              </a:rPr>
              <a:t>Obsahuje informaci o všech částicích  s nimiž interaguje, </a:t>
            </a:r>
            <a:r>
              <a:rPr lang="cs-CZ" sz="2400" b="1" dirty="0" smtClean="0">
                <a:solidFill>
                  <a:srgbClr val="0033CC"/>
                </a:solidFill>
                <a:latin typeface="+mn-lt"/>
              </a:rPr>
              <a:t>i o těch, o nichž ani nevíme, že existují. </a:t>
            </a:r>
            <a:endParaRPr lang="cs-CZ" sz="2400" b="1" dirty="0">
              <a:solidFill>
                <a:srgbClr val="0033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570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1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32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DB87D-1855-4B2E-8DA8-9D3DF400D189}" type="slidenum">
              <a:rPr lang="cs-CZ" altLang="cs-CZ"/>
              <a:pPr>
                <a:defRPr/>
              </a:pPr>
              <a:t>8</a:t>
            </a:fld>
            <a:endParaRPr lang="cs-CZ" altLang="cs-CZ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250825" y="188913"/>
            <a:ext cx="81375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400" dirty="0">
                <a:latin typeface="+mn-lt"/>
              </a:rPr>
              <a:t>Z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kvarků</a:t>
            </a:r>
            <a:r>
              <a:rPr lang="cs-CZ" altLang="cs-CZ" sz="2400" dirty="0">
                <a:latin typeface="+mn-lt"/>
              </a:rPr>
              <a:t> jsou složeny dobře známé částice jako jsou například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proton a neutron</a:t>
            </a:r>
            <a:r>
              <a:rPr lang="cs-CZ" altLang="cs-CZ" sz="2400" dirty="0">
                <a:latin typeface="+mn-lt"/>
              </a:rPr>
              <a:t>, jež tvoří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atomová jádra</a:t>
            </a:r>
            <a:r>
              <a:rPr lang="cs-CZ" altLang="cs-CZ" sz="2400" dirty="0">
                <a:latin typeface="+mn-lt"/>
              </a:rPr>
              <a:t>. Ta spolu s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elektrony</a:t>
            </a:r>
            <a:r>
              <a:rPr lang="cs-CZ" altLang="cs-CZ" sz="2400" dirty="0">
                <a:latin typeface="+mn-lt"/>
              </a:rPr>
              <a:t> vytvářejí atomy.</a:t>
            </a:r>
            <a:r>
              <a:rPr lang="cs-CZ" altLang="cs-CZ" sz="2400" b="1" dirty="0">
                <a:latin typeface="+mn-lt"/>
              </a:rPr>
              <a:t> </a:t>
            </a:r>
          </a:p>
        </p:txBody>
      </p:sp>
      <p:grpSp>
        <p:nvGrpSpPr>
          <p:cNvPr id="24582" name="Group 24"/>
          <p:cNvGrpSpPr>
            <a:grpSpLocks/>
          </p:cNvGrpSpPr>
          <p:nvPr/>
        </p:nvGrpSpPr>
        <p:grpSpPr bwMode="auto">
          <a:xfrm>
            <a:off x="2268538" y="1557338"/>
            <a:ext cx="1871662" cy="1800225"/>
            <a:chOff x="1746" y="1207"/>
            <a:chExt cx="1179" cy="1134"/>
          </a:xfrm>
        </p:grpSpPr>
        <p:sp>
          <p:nvSpPr>
            <p:cNvPr id="24600" name="Oval 10"/>
            <p:cNvSpPr>
              <a:spLocks noChangeArrowheads="1"/>
            </p:cNvSpPr>
            <p:nvPr/>
          </p:nvSpPr>
          <p:spPr bwMode="auto">
            <a:xfrm>
              <a:off x="1746" y="1207"/>
              <a:ext cx="1179" cy="1134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>
                <a:latin typeface="Comic Sans MS" panose="030F0702030302020204" pitchFamily="66" charset="0"/>
              </a:endParaRPr>
            </a:p>
          </p:txBody>
        </p:sp>
        <p:grpSp>
          <p:nvGrpSpPr>
            <p:cNvPr id="24601" name="Group 23"/>
            <p:cNvGrpSpPr>
              <a:grpSpLocks/>
            </p:cNvGrpSpPr>
            <p:nvPr/>
          </p:nvGrpSpPr>
          <p:grpSpPr bwMode="auto">
            <a:xfrm>
              <a:off x="1837" y="1298"/>
              <a:ext cx="725" cy="1043"/>
              <a:chOff x="1837" y="1298"/>
              <a:chExt cx="725" cy="1043"/>
            </a:xfrm>
          </p:grpSpPr>
          <p:sp>
            <p:nvSpPr>
              <p:cNvPr id="24607" name="Oval 11"/>
              <p:cNvSpPr>
                <a:spLocks noChangeArrowheads="1"/>
              </p:cNvSpPr>
              <p:nvPr/>
            </p:nvSpPr>
            <p:spPr bwMode="auto">
              <a:xfrm>
                <a:off x="1837" y="1298"/>
                <a:ext cx="544" cy="5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24608" name="Oval 13"/>
              <p:cNvSpPr>
                <a:spLocks noChangeArrowheads="1"/>
              </p:cNvSpPr>
              <p:nvPr/>
            </p:nvSpPr>
            <p:spPr bwMode="auto">
              <a:xfrm>
                <a:off x="2018" y="1797"/>
                <a:ext cx="544" cy="5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40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24602" name="Oval 14"/>
            <p:cNvSpPr>
              <a:spLocks noChangeArrowheads="1"/>
            </p:cNvSpPr>
            <p:nvPr/>
          </p:nvSpPr>
          <p:spPr bwMode="auto">
            <a:xfrm>
              <a:off x="2381" y="1434"/>
              <a:ext cx="544" cy="49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>
                <a:latin typeface="Comic Sans MS" panose="030F0702030302020204" pitchFamily="66" charset="0"/>
              </a:endParaRPr>
            </a:p>
          </p:txBody>
        </p:sp>
        <p:grpSp>
          <p:nvGrpSpPr>
            <p:cNvPr id="24603" name="Group 22"/>
            <p:cNvGrpSpPr>
              <a:grpSpLocks/>
            </p:cNvGrpSpPr>
            <p:nvPr/>
          </p:nvGrpSpPr>
          <p:grpSpPr bwMode="auto">
            <a:xfrm>
              <a:off x="1927" y="1353"/>
              <a:ext cx="869" cy="898"/>
              <a:chOff x="1927" y="1348"/>
              <a:chExt cx="869" cy="898"/>
            </a:xfrm>
          </p:grpSpPr>
          <p:sp>
            <p:nvSpPr>
              <p:cNvPr id="24604" name="Text Box 15"/>
              <p:cNvSpPr txBox="1">
                <a:spLocks noChangeArrowheads="1"/>
              </p:cNvSpPr>
              <p:nvPr/>
            </p:nvSpPr>
            <p:spPr bwMode="auto">
              <a:xfrm>
                <a:off x="1927" y="1348"/>
                <a:ext cx="324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3600" b="1">
                    <a:solidFill>
                      <a:schemeClr val="bg1"/>
                    </a:solidFill>
                    <a:latin typeface="Microsoft Sans Serif" panose="020B0604020202020204" pitchFamily="34" charset="0"/>
                  </a:rPr>
                  <a:t>U</a:t>
                </a:r>
              </a:p>
            </p:txBody>
          </p:sp>
          <p:sp>
            <p:nvSpPr>
              <p:cNvPr id="24605" name="Text Box 16"/>
              <p:cNvSpPr txBox="1">
                <a:spLocks noChangeArrowheads="1"/>
              </p:cNvSpPr>
              <p:nvPr/>
            </p:nvSpPr>
            <p:spPr bwMode="auto">
              <a:xfrm>
                <a:off x="2472" y="1480"/>
                <a:ext cx="324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3600" b="1">
                    <a:solidFill>
                      <a:schemeClr val="bg1"/>
                    </a:solidFill>
                    <a:latin typeface="Microsoft Sans Serif" panose="020B0604020202020204" pitchFamily="34" charset="0"/>
                  </a:rPr>
                  <a:t>U</a:t>
                </a:r>
              </a:p>
            </p:txBody>
          </p:sp>
          <p:sp>
            <p:nvSpPr>
              <p:cNvPr id="24606" name="Text Box 17"/>
              <p:cNvSpPr txBox="1">
                <a:spLocks noChangeArrowheads="1"/>
              </p:cNvSpPr>
              <p:nvPr/>
            </p:nvSpPr>
            <p:spPr bwMode="auto">
              <a:xfrm>
                <a:off x="2150" y="1842"/>
                <a:ext cx="276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3600" b="1">
                    <a:solidFill>
                      <a:schemeClr val="bg1"/>
                    </a:solidFill>
                    <a:latin typeface="Microsoft Sans Serif" panose="020B0604020202020204" pitchFamily="34" charset="0"/>
                  </a:rPr>
                  <a:t>d</a:t>
                </a:r>
              </a:p>
            </p:txBody>
          </p:sp>
        </p:grpSp>
      </p:grpSp>
      <p:sp>
        <p:nvSpPr>
          <p:cNvPr id="24583" name="Text Box 18"/>
          <p:cNvSpPr txBox="1">
            <a:spLocks noChangeArrowheads="1"/>
          </p:cNvSpPr>
          <p:nvPr/>
        </p:nvSpPr>
        <p:spPr bwMode="auto">
          <a:xfrm>
            <a:off x="519113" y="2139950"/>
            <a:ext cx="1677987" cy="579438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bg1"/>
                </a:solidFill>
                <a:latin typeface="Comic Sans MS" panose="030F0702030302020204" pitchFamily="66" charset="0"/>
              </a:rPr>
              <a:t>proton=</a:t>
            </a:r>
          </a:p>
        </p:txBody>
      </p:sp>
      <p:sp>
        <p:nvSpPr>
          <p:cNvPr id="24584" name="Text Box 25"/>
          <p:cNvSpPr txBox="1">
            <a:spLocks noChangeArrowheads="1"/>
          </p:cNvSpPr>
          <p:nvPr/>
        </p:nvSpPr>
        <p:spPr bwMode="auto">
          <a:xfrm>
            <a:off x="4427538" y="2068513"/>
            <a:ext cx="1897062" cy="579437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chemeClr val="bg1"/>
                </a:solidFill>
                <a:latin typeface="Comic Sans MS" panose="030F0702030302020204" pitchFamily="66" charset="0"/>
              </a:rPr>
              <a:t>neutron=</a:t>
            </a:r>
          </a:p>
        </p:txBody>
      </p:sp>
      <p:grpSp>
        <p:nvGrpSpPr>
          <p:cNvPr id="24585" name="Group 26"/>
          <p:cNvGrpSpPr>
            <a:grpSpLocks/>
          </p:cNvGrpSpPr>
          <p:nvPr/>
        </p:nvGrpSpPr>
        <p:grpSpPr bwMode="auto">
          <a:xfrm>
            <a:off x="6516688" y="1484313"/>
            <a:ext cx="1871662" cy="1800225"/>
            <a:chOff x="1746" y="1207"/>
            <a:chExt cx="1179" cy="1134"/>
          </a:xfrm>
        </p:grpSpPr>
        <p:sp>
          <p:nvSpPr>
            <p:cNvPr id="24591" name="Oval 27"/>
            <p:cNvSpPr>
              <a:spLocks noChangeArrowheads="1"/>
            </p:cNvSpPr>
            <p:nvPr/>
          </p:nvSpPr>
          <p:spPr bwMode="auto">
            <a:xfrm>
              <a:off x="1746" y="1207"/>
              <a:ext cx="1179" cy="1134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>
                <a:latin typeface="Comic Sans MS" panose="030F0702030302020204" pitchFamily="66" charset="0"/>
              </a:endParaRPr>
            </a:p>
          </p:txBody>
        </p:sp>
        <p:grpSp>
          <p:nvGrpSpPr>
            <p:cNvPr id="24592" name="Group 28"/>
            <p:cNvGrpSpPr>
              <a:grpSpLocks/>
            </p:cNvGrpSpPr>
            <p:nvPr/>
          </p:nvGrpSpPr>
          <p:grpSpPr bwMode="auto">
            <a:xfrm>
              <a:off x="1837" y="1298"/>
              <a:ext cx="725" cy="1043"/>
              <a:chOff x="1837" y="1298"/>
              <a:chExt cx="725" cy="1043"/>
            </a:xfrm>
          </p:grpSpPr>
          <p:sp>
            <p:nvSpPr>
              <p:cNvPr id="24598" name="Oval 29"/>
              <p:cNvSpPr>
                <a:spLocks noChangeArrowheads="1"/>
              </p:cNvSpPr>
              <p:nvPr/>
            </p:nvSpPr>
            <p:spPr bwMode="auto">
              <a:xfrm>
                <a:off x="1837" y="1298"/>
                <a:ext cx="544" cy="5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24599" name="Oval 30"/>
              <p:cNvSpPr>
                <a:spLocks noChangeArrowheads="1"/>
              </p:cNvSpPr>
              <p:nvPr/>
            </p:nvSpPr>
            <p:spPr bwMode="auto">
              <a:xfrm>
                <a:off x="2018" y="1797"/>
                <a:ext cx="544" cy="5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40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24593" name="Oval 31"/>
            <p:cNvSpPr>
              <a:spLocks noChangeArrowheads="1"/>
            </p:cNvSpPr>
            <p:nvPr/>
          </p:nvSpPr>
          <p:spPr bwMode="auto">
            <a:xfrm>
              <a:off x="2381" y="1434"/>
              <a:ext cx="544" cy="49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>
                <a:latin typeface="Comic Sans MS" panose="030F0702030302020204" pitchFamily="66" charset="0"/>
              </a:endParaRPr>
            </a:p>
          </p:txBody>
        </p:sp>
        <p:grpSp>
          <p:nvGrpSpPr>
            <p:cNvPr id="24594" name="Group 32"/>
            <p:cNvGrpSpPr>
              <a:grpSpLocks/>
            </p:cNvGrpSpPr>
            <p:nvPr/>
          </p:nvGrpSpPr>
          <p:grpSpPr bwMode="auto">
            <a:xfrm>
              <a:off x="1927" y="1353"/>
              <a:ext cx="821" cy="898"/>
              <a:chOff x="1927" y="1348"/>
              <a:chExt cx="821" cy="898"/>
            </a:xfrm>
          </p:grpSpPr>
          <p:sp>
            <p:nvSpPr>
              <p:cNvPr id="24595" name="Text Box 33"/>
              <p:cNvSpPr txBox="1">
                <a:spLocks noChangeArrowheads="1"/>
              </p:cNvSpPr>
              <p:nvPr/>
            </p:nvSpPr>
            <p:spPr bwMode="auto">
              <a:xfrm>
                <a:off x="1927" y="1348"/>
                <a:ext cx="276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3600" b="1">
                    <a:solidFill>
                      <a:schemeClr val="bg1"/>
                    </a:solidFill>
                    <a:latin typeface="Microsoft Sans Serif" panose="020B0604020202020204" pitchFamily="34" charset="0"/>
                  </a:rPr>
                  <a:t>d</a:t>
                </a:r>
              </a:p>
            </p:txBody>
          </p:sp>
          <p:sp>
            <p:nvSpPr>
              <p:cNvPr id="24596" name="Text Box 34"/>
              <p:cNvSpPr txBox="1">
                <a:spLocks noChangeArrowheads="1"/>
              </p:cNvSpPr>
              <p:nvPr/>
            </p:nvSpPr>
            <p:spPr bwMode="auto">
              <a:xfrm>
                <a:off x="2472" y="1480"/>
                <a:ext cx="276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3600" b="1">
                    <a:solidFill>
                      <a:schemeClr val="bg1"/>
                    </a:solidFill>
                    <a:latin typeface="Microsoft Sans Serif" panose="020B0604020202020204" pitchFamily="34" charset="0"/>
                  </a:rPr>
                  <a:t>u</a:t>
                </a:r>
              </a:p>
            </p:txBody>
          </p:sp>
          <p:sp>
            <p:nvSpPr>
              <p:cNvPr id="24597" name="Text Box 35"/>
              <p:cNvSpPr txBox="1">
                <a:spLocks noChangeArrowheads="1"/>
              </p:cNvSpPr>
              <p:nvPr/>
            </p:nvSpPr>
            <p:spPr bwMode="auto">
              <a:xfrm>
                <a:off x="2150" y="1842"/>
                <a:ext cx="276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3600" b="1">
                    <a:solidFill>
                      <a:schemeClr val="bg1"/>
                    </a:solidFill>
                    <a:latin typeface="Microsoft Sans Serif" panose="020B0604020202020204" pitchFamily="34" charset="0"/>
                  </a:rPr>
                  <a:t>d</a:t>
                </a:r>
              </a:p>
            </p:txBody>
          </p:sp>
        </p:grpSp>
      </p:grpSp>
      <p:sp>
        <p:nvSpPr>
          <p:cNvPr id="24586" name="Text Box 36"/>
          <p:cNvSpPr txBox="1">
            <a:spLocks noChangeArrowheads="1"/>
          </p:cNvSpPr>
          <p:nvPr/>
        </p:nvSpPr>
        <p:spPr bwMode="auto">
          <a:xfrm>
            <a:off x="392113" y="3500438"/>
            <a:ext cx="673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Microsoft Sans Serif" panose="020B0604020202020204" pitchFamily="34" charset="0"/>
              </a:rPr>
              <a:t> </a:t>
            </a:r>
            <a:r>
              <a:rPr lang="cs-CZ" altLang="cs-CZ" sz="2400" dirty="0">
                <a:latin typeface="+mn-lt"/>
              </a:rPr>
              <a:t>Vše nasvědčuje tomu, že na rozdíl od leptonů</a:t>
            </a:r>
            <a:r>
              <a:rPr lang="cs-CZ" altLang="cs-CZ" sz="2400" b="1" dirty="0">
                <a:latin typeface="+mn-lt"/>
              </a:rPr>
              <a:t> </a:t>
            </a:r>
          </a:p>
        </p:txBody>
      </p:sp>
      <p:sp>
        <p:nvSpPr>
          <p:cNvPr id="24587" name="Text Box 37"/>
          <p:cNvSpPr txBox="1">
            <a:spLocks noChangeArrowheads="1"/>
          </p:cNvSpPr>
          <p:nvPr/>
        </p:nvSpPr>
        <p:spPr bwMode="auto">
          <a:xfrm>
            <a:off x="403209" y="4913873"/>
            <a:ext cx="828359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>
                <a:latin typeface="+mn-lt"/>
              </a:rPr>
              <a:t>Experimentální data lze </a:t>
            </a:r>
            <a:r>
              <a:rPr lang="cs-CZ" altLang="cs-CZ" sz="2400" dirty="0" smtClean="0">
                <a:latin typeface="+mn-lt"/>
              </a:rPr>
              <a:t>pochopit pokud </a:t>
            </a:r>
            <a:r>
              <a:rPr lang="cs-CZ" altLang="cs-CZ" sz="2400" dirty="0">
                <a:latin typeface="+mn-lt"/>
              </a:rPr>
              <a:t>předpokládáme, </a:t>
            </a:r>
            <a:r>
              <a:rPr lang="cs-CZ" altLang="cs-CZ" sz="2400" dirty="0" smtClean="0">
                <a:latin typeface="+mn-lt"/>
              </a:rPr>
              <a:t>že </a:t>
            </a:r>
            <a:r>
              <a:rPr lang="cs-CZ" altLang="cs-CZ" sz="2800" b="1" dirty="0">
                <a:solidFill>
                  <a:srgbClr val="0033CC"/>
                </a:solidFill>
              </a:rPr>
              <a:t>hadrony jsou bezbarvé kombinace </a:t>
            </a:r>
            <a:r>
              <a:rPr lang="cs-CZ" altLang="cs-CZ" sz="2800" b="1" dirty="0" smtClean="0">
                <a:solidFill>
                  <a:srgbClr val="0033CC"/>
                </a:solidFill>
              </a:rPr>
              <a:t>kvarků a antikvarků.</a:t>
            </a:r>
            <a:endParaRPr lang="cs-CZ" altLang="cs-CZ" sz="2800" dirty="0">
              <a:solidFill>
                <a:srgbClr val="0033CC"/>
              </a:solidFill>
            </a:endParaRPr>
          </a:p>
        </p:txBody>
      </p:sp>
      <p:sp>
        <p:nvSpPr>
          <p:cNvPr id="24588" name="Text Box 39"/>
          <p:cNvSpPr txBox="1">
            <a:spLocks noChangeArrowheads="1"/>
          </p:cNvSpPr>
          <p:nvPr/>
        </p:nvSpPr>
        <p:spPr bwMode="auto">
          <a:xfrm>
            <a:off x="467544" y="3918000"/>
            <a:ext cx="8208962" cy="51911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FF0000"/>
                </a:solidFill>
                <a:latin typeface="+mn-lt"/>
              </a:rPr>
              <a:t>kvarky v přírodě neexistují jako volné částice </a:t>
            </a:r>
          </a:p>
        </p:txBody>
      </p:sp>
      <p:sp>
        <p:nvSpPr>
          <p:cNvPr id="24589" name="Text Box 40"/>
          <p:cNvSpPr txBox="1">
            <a:spLocks noChangeArrowheads="1"/>
          </p:cNvSpPr>
          <p:nvPr/>
        </p:nvSpPr>
        <p:spPr bwMode="auto">
          <a:xfrm>
            <a:off x="467544" y="4437112"/>
            <a:ext cx="75388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ale vždy jen uvnitř částic jako jsou protony a neutrony.</a:t>
            </a:r>
          </a:p>
        </p:txBody>
      </p:sp>
    </p:spTree>
    <p:extLst>
      <p:ext uri="{BB962C8B-B14F-4D97-AF65-F5344CB8AC3E}">
        <p14:creationId xmlns:p14="http://schemas.microsoft.com/office/powerpoint/2010/main" val="362217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6" grpId="0"/>
      <p:bldP spid="24587" grpId="0"/>
      <p:bldP spid="24588" grpId="0"/>
      <p:bldP spid="2458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80</a:t>
            </a:fld>
            <a:endParaRPr lang="cs-CZ" altLang="cs-CZ"/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7897"/>
            <a:ext cx="7272610" cy="50405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/>
          <p:cNvSpPr/>
          <p:nvPr/>
        </p:nvSpPr>
        <p:spPr>
          <a:xfrm>
            <a:off x="395536" y="5238457"/>
            <a:ext cx="8748464" cy="12778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2400" i="1" kern="150" dirty="0" smtClean="0">
                <a:latin typeface="Arial" panose="020B0604020202020204" pitchFamily="34" charset="0"/>
                <a:ea typeface="Times New Roman" panose="02020603050405020304" pitchFamily="18" charset="0"/>
                <a:cs typeface="F"/>
              </a:rPr>
              <a:t>Výsledky </a:t>
            </a:r>
            <a:r>
              <a:rPr lang="cs-CZ" sz="2400" i="1" kern="150" dirty="0">
                <a:latin typeface="Arial" panose="020B0604020202020204" pitchFamily="34" charset="0"/>
                <a:ea typeface="Times New Roman" panose="02020603050405020304" pitchFamily="18" charset="0"/>
                <a:cs typeface="F"/>
              </a:rPr>
              <a:t>měření anomálního magnetického momentu </a:t>
            </a:r>
            <a:r>
              <a:rPr lang="cs-CZ" sz="2400" i="1" kern="150" dirty="0" err="1">
                <a:latin typeface="Arial" panose="020B0604020202020204" pitchFamily="34" charset="0"/>
                <a:ea typeface="Times New Roman" panose="02020603050405020304" pitchFamily="18" charset="0"/>
                <a:cs typeface="F"/>
              </a:rPr>
              <a:t>mionu</a:t>
            </a:r>
            <a:r>
              <a:rPr lang="cs-CZ" sz="2400" i="1" kern="150" dirty="0">
                <a:latin typeface="Arial" panose="020B0604020202020204" pitchFamily="34" charset="0"/>
                <a:ea typeface="Times New Roman" panose="02020603050405020304" pitchFamily="18" charset="0"/>
                <a:cs typeface="F"/>
              </a:rPr>
              <a:t> v </a:t>
            </a:r>
            <a:r>
              <a:rPr lang="cs-CZ" sz="2400" i="1" kern="150" dirty="0" err="1">
                <a:latin typeface="Arial" panose="020B0604020202020204" pitchFamily="34" charset="0"/>
                <a:ea typeface="Times New Roman" panose="02020603050405020304" pitchFamily="18" charset="0"/>
                <a:cs typeface="F"/>
              </a:rPr>
              <a:t>Brookhavenu</a:t>
            </a:r>
            <a:r>
              <a:rPr lang="cs-CZ" sz="2400" i="1" kern="150" dirty="0">
                <a:latin typeface="Arial" panose="020B0604020202020204" pitchFamily="34" charset="0"/>
                <a:ea typeface="Times New Roman" panose="02020603050405020304" pitchFamily="18" charset="0"/>
                <a:cs typeface="F"/>
              </a:rPr>
              <a:t> a </a:t>
            </a:r>
            <a:r>
              <a:rPr lang="cs-CZ" sz="2400" i="1" kern="150" dirty="0" err="1">
                <a:latin typeface="Arial" panose="020B0604020202020204" pitchFamily="34" charset="0"/>
                <a:ea typeface="Times New Roman" panose="02020603050405020304" pitchFamily="18" charset="0"/>
                <a:cs typeface="F"/>
              </a:rPr>
              <a:t>Fermilab</a:t>
            </a:r>
            <a:r>
              <a:rPr lang="cs-CZ" sz="2400" i="1" kern="150" dirty="0">
                <a:latin typeface="Arial" panose="020B0604020202020204" pitchFamily="34" charset="0"/>
                <a:ea typeface="Times New Roman" panose="02020603050405020304" pitchFamily="18" charset="0"/>
                <a:cs typeface="F"/>
              </a:rPr>
              <a:t> a jejich kombinovaná </a:t>
            </a:r>
            <a:r>
              <a:rPr lang="cs-CZ" sz="2400" i="1" kern="150" dirty="0" smtClean="0">
                <a:latin typeface="Arial" panose="020B0604020202020204" pitchFamily="34" charset="0"/>
                <a:ea typeface="Times New Roman" panose="02020603050405020304" pitchFamily="18" charset="0"/>
                <a:cs typeface="F"/>
              </a:rPr>
              <a:t>hodnota.ve </a:t>
            </a:r>
            <a:r>
              <a:rPr lang="cs-CZ" sz="2400" i="1" kern="150" dirty="0">
                <a:latin typeface="Arial" panose="020B0604020202020204" pitchFamily="34" charset="0"/>
                <a:ea typeface="Times New Roman" panose="02020603050405020304" pitchFamily="18" charset="0"/>
                <a:cs typeface="F"/>
              </a:rPr>
              <a:t>srovnání s předpovědí standardního modelu</a:t>
            </a:r>
            <a:r>
              <a:rPr lang="cs-CZ" sz="2400" i="1" kern="150" dirty="0" smtClean="0">
                <a:latin typeface="Arial" panose="020B0604020202020204" pitchFamily="34" charset="0"/>
                <a:ea typeface="Times New Roman" panose="02020603050405020304" pitchFamily="18" charset="0"/>
                <a:cs typeface="F"/>
              </a:rPr>
              <a:t>,.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F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53344" y="3313734"/>
            <a:ext cx="8990656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400" kern="150" dirty="0">
                <a:latin typeface="Arial" panose="020B0604020202020204" pitchFamily="34" charset="0"/>
                <a:ea typeface="Times New Roman" panose="02020603050405020304" pitchFamily="18" charset="0"/>
              </a:rPr>
              <a:t>Pravděpodobnost, že tento rozdíl je důsledkem statistické fluktuace experimentálních dat je zhruba stejná </a:t>
            </a:r>
            <a:r>
              <a:rPr lang="cs-CZ" sz="2400" kern="15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jako </a:t>
            </a:r>
            <a:r>
              <a:rPr lang="cs-CZ" sz="2400" kern="150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pravděpo</a:t>
            </a:r>
            <a:r>
              <a:rPr lang="cs-CZ" sz="2400" kern="15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cs-CZ" sz="2400" kern="150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dobnost</a:t>
            </a:r>
            <a:r>
              <a:rPr lang="cs-CZ" sz="2400" kern="150" dirty="0">
                <a:latin typeface="Arial" panose="020B0604020202020204" pitchFamily="34" charset="0"/>
                <a:ea typeface="Times New Roman" panose="02020603050405020304" pitchFamily="18" charset="0"/>
              </a:rPr>
              <a:t>, že </a:t>
            </a:r>
            <a:r>
              <a:rPr lang="cs-CZ" sz="2400" b="1" kern="15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hodíte šestku šestkrát za sebou</a:t>
            </a:r>
            <a:r>
              <a:rPr lang="cs-CZ" sz="2400" kern="150" dirty="0">
                <a:latin typeface="Arial" panose="020B0604020202020204" pitchFamily="34" charset="0"/>
                <a:ea typeface="Times New Roman" panose="02020603050405020304" pitchFamily="18" charset="0"/>
              </a:rPr>
              <a:t>. Když k tomu dojde, člověk usoudí, že těžiště kostky je pravděpodobně velmi blízko jedné ze stran. Ale jistota to ještě není. Ve fyzice se jev považuje za prokázaný, pokud pravděpodobnost, že jde o statistickou fluktuaci je na úrovni 5 standardních odchylek, </a:t>
            </a:r>
            <a:r>
              <a:rPr lang="cs-CZ" sz="2400" b="1" kern="15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což odpovídá pravděpodobnosti, že hodíte šestku za sebou osmkrát</a:t>
            </a:r>
            <a:r>
              <a:rPr lang="cs-CZ" sz="2400" kern="15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57627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81</a:t>
            </a:fld>
            <a:endParaRPr lang="cs-CZ" alt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délník 5"/>
              <p:cNvSpPr/>
              <p:nvPr/>
            </p:nvSpPr>
            <p:spPr>
              <a:xfrm>
                <a:off x="71754" y="116632"/>
                <a:ext cx="9000492" cy="65798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400" kern="150" dirty="0" smtClean="0">
                    <a:latin typeface="+mj-lt"/>
                    <a:ea typeface="Times New Roman" panose="02020603050405020304" pitchFamily="18" charset="0"/>
                    <a:cs typeface="F"/>
                  </a:rPr>
                  <a:t>14 </a:t>
                </a:r>
                <a:r>
                  <a:rPr lang="cs-CZ" sz="2400" kern="150" dirty="0">
                    <a:latin typeface="+mj-lt"/>
                    <a:ea typeface="Times New Roman" panose="02020603050405020304" pitchFamily="18" charset="0"/>
                    <a:cs typeface="F"/>
                  </a:rPr>
                  <a:t>dní před oznámením výsledků ve </a:t>
                </a:r>
                <a:r>
                  <a:rPr lang="cs-CZ" sz="2400" kern="150" dirty="0" err="1">
                    <a:latin typeface="+mj-lt"/>
                    <a:ea typeface="Times New Roman" panose="02020603050405020304" pitchFamily="18" charset="0"/>
                    <a:cs typeface="F"/>
                  </a:rPr>
                  <a:t>Fermilab</a:t>
                </a:r>
                <a:r>
                  <a:rPr lang="cs-CZ" sz="2400" kern="150" dirty="0">
                    <a:latin typeface="+mj-lt"/>
                    <a:ea typeface="Times New Roman" panose="02020603050405020304" pitchFamily="18" charset="0"/>
                    <a:cs typeface="F"/>
                  </a:rPr>
                  <a:t> oznámila </a:t>
                </a:r>
                <a:r>
                  <a:rPr lang="cs-CZ" sz="2400" kern="150" dirty="0" err="1" smtClean="0">
                    <a:latin typeface="+mj-lt"/>
                    <a:ea typeface="Times New Roman" panose="02020603050405020304" pitchFamily="18" charset="0"/>
                    <a:cs typeface="F"/>
                  </a:rPr>
                  <a:t>kolabo-race</a:t>
                </a:r>
                <a:r>
                  <a:rPr lang="cs-CZ" sz="2400" kern="150" dirty="0" smtClean="0">
                    <a:latin typeface="+mj-lt"/>
                    <a:ea typeface="Times New Roman" panose="02020603050405020304" pitchFamily="18" charset="0"/>
                    <a:cs typeface="F"/>
                  </a:rPr>
                  <a:t> </a:t>
                </a:r>
                <a:r>
                  <a:rPr lang="cs-CZ" sz="2400" kern="150" dirty="0" err="1">
                    <a:latin typeface="+mj-lt"/>
                    <a:ea typeface="Times New Roman" panose="02020603050405020304" pitchFamily="18" charset="0"/>
                    <a:cs typeface="F"/>
                  </a:rPr>
                  <a:t>LHCb</a:t>
                </a:r>
                <a:r>
                  <a:rPr lang="cs-CZ" sz="2400" kern="150" dirty="0">
                    <a:latin typeface="+mj-lt"/>
                    <a:ea typeface="Times New Roman" panose="02020603050405020304" pitchFamily="18" charset="0"/>
                    <a:cs typeface="F"/>
                  </a:rPr>
                  <a:t> v CERN výsledky </a:t>
                </a:r>
                <a:r>
                  <a:rPr lang="cs-CZ" sz="2400" kern="150" dirty="0" smtClean="0">
                    <a:latin typeface="+mj-lt"/>
                    <a:ea typeface="Times New Roman" panose="02020603050405020304" pitchFamily="18" charset="0"/>
                    <a:cs typeface="F"/>
                  </a:rPr>
                  <a:t>měření vzácných </a:t>
                </a:r>
                <a:r>
                  <a:rPr lang="cs-CZ" sz="2400" kern="150" dirty="0">
                    <a:latin typeface="+mj-lt"/>
                    <a:ea typeface="Times New Roman" panose="02020603050405020304" pitchFamily="18" charset="0"/>
                    <a:cs typeface="F"/>
                  </a:rPr>
                  <a:t>rozpadů kladně nabitých mezonů obsahujících </a:t>
                </a:r>
                <a:r>
                  <a:rPr lang="cs-CZ" sz="2400" kern="150" dirty="0" smtClean="0">
                    <a:latin typeface="+mj-lt"/>
                    <a:ea typeface="Times New Roman" panose="02020603050405020304" pitchFamily="18" charset="0"/>
                    <a:cs typeface="F"/>
                  </a:rPr>
                  <a:t>kvark b. </a:t>
                </a:r>
                <a:r>
                  <a:rPr lang="cs-CZ" sz="2400" kern="150" dirty="0">
                    <a:latin typeface="+mj-lt"/>
                    <a:ea typeface="Times New Roman" panose="02020603050405020304" pitchFamily="18" charset="0"/>
                    <a:cs typeface="F"/>
                  </a:rPr>
                  <a:t>V </a:t>
                </a:r>
                <a:r>
                  <a:rPr lang="cs-CZ" sz="2400" kern="150" dirty="0" smtClean="0">
                    <a:latin typeface="+mj-lt"/>
                    <a:ea typeface="Times New Roman" panose="02020603050405020304" pitchFamily="18" charset="0"/>
                    <a:cs typeface="F"/>
                  </a:rPr>
                  <a:t>miliontině </a:t>
                </a:r>
                <a:r>
                  <a:rPr lang="cs-CZ" sz="2400" kern="150" dirty="0">
                    <a:latin typeface="+mj-lt"/>
                    <a:ea typeface="Times New Roman" panose="02020603050405020304" pitchFamily="18" charset="0"/>
                    <a:cs typeface="F"/>
                  </a:rPr>
                  <a:t>případů se </a:t>
                </a:r>
                <a:r>
                  <a:rPr lang="cs-CZ" sz="2400" kern="150" dirty="0" smtClean="0">
                    <a:latin typeface="+mj-lt"/>
                    <a:ea typeface="Times New Roman" panose="02020603050405020304" pitchFamily="18" charset="0"/>
                    <a:cs typeface="F"/>
                  </a:rPr>
                  <a:t>mezon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400" i="1" kern="15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cs-CZ" sz="2400" i="1" kern="15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cs-CZ" sz="2400" i="1" kern="15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cs-CZ" sz="2400" kern="150" dirty="0">
                    <a:latin typeface="+mj-lt"/>
                    <a:ea typeface="Times New Roman" panose="02020603050405020304" pitchFamily="18" charset="0"/>
                    <a:cs typeface="F"/>
                  </a:rPr>
                  <a:t>rozpadne na kladně nabitý kaon a páry elektron-pozitron nebo kladný a záporný </a:t>
                </a:r>
                <a:r>
                  <a:rPr lang="cs-CZ" sz="2400" kern="150" dirty="0" err="1" smtClean="0">
                    <a:latin typeface="+mj-lt"/>
                    <a:ea typeface="Times New Roman" panose="02020603050405020304" pitchFamily="18" charset="0"/>
                    <a:cs typeface="F"/>
                  </a:rPr>
                  <a:t>mion</a:t>
                </a:r>
                <a:r>
                  <a:rPr lang="cs-CZ" sz="2400" kern="150" dirty="0" smtClean="0">
                    <a:latin typeface="+mj-lt"/>
                    <a:ea typeface="Times New Roman" panose="02020603050405020304" pitchFamily="18" charset="0"/>
                    <a:cs typeface="F"/>
                  </a:rPr>
                  <a:t> a </a:t>
                </a:r>
                <a:r>
                  <a:rPr lang="cs-CZ" sz="2400" kern="150" dirty="0" err="1" smtClean="0">
                    <a:latin typeface="+mj-lt"/>
                    <a:ea typeface="Times New Roman" panose="02020603050405020304" pitchFamily="18" charset="0"/>
                    <a:cs typeface="F"/>
                  </a:rPr>
                  <a:t>LHCb</a:t>
                </a:r>
                <a:r>
                  <a:rPr lang="cs-CZ" sz="2400" kern="150" dirty="0" smtClean="0">
                    <a:latin typeface="+mj-lt"/>
                    <a:ea typeface="Times New Roman" panose="02020603050405020304" pitchFamily="18" charset="0"/>
                    <a:cs typeface="F"/>
                  </a:rPr>
                  <a:t> měřil poměr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endParaRPr lang="cs-CZ" sz="2400" kern="150" dirty="0">
                  <a:effectLst/>
                  <a:latin typeface="+mj-lt"/>
                  <a:ea typeface="Calibri" panose="020F0502020204030204" pitchFamily="34" charset="0"/>
                  <a:cs typeface="F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endParaRPr lang="cs-CZ" sz="3600" kern="150" dirty="0">
                  <a:latin typeface="+mj-lt"/>
                  <a:ea typeface="Calibri" panose="020F0502020204030204" pitchFamily="34" charset="0"/>
                  <a:cs typeface="F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endParaRPr lang="cs-CZ" sz="2400" kern="150" dirty="0">
                  <a:effectLst/>
                  <a:latin typeface="+mj-lt"/>
                  <a:ea typeface="Calibri" panose="020F0502020204030204" pitchFamily="34" charset="0"/>
                  <a:cs typeface="F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400" b="1" kern="150" dirty="0" smtClean="0">
                    <a:solidFill>
                      <a:srgbClr val="0033CC"/>
                    </a:solidFill>
                    <a:latin typeface="+mj-lt"/>
                    <a:ea typeface="Calibri" panose="020F0502020204030204" pitchFamily="34" charset="0"/>
                    <a:cs typeface="F"/>
                  </a:rPr>
                  <a:t>k</a:t>
                </a:r>
                <a:r>
                  <a:rPr lang="cs-CZ" sz="2400" b="1" kern="150" dirty="0" smtClean="0">
                    <a:solidFill>
                      <a:srgbClr val="0033CC"/>
                    </a:solidFill>
                    <a:effectLst/>
                    <a:latin typeface="+mj-lt"/>
                    <a:ea typeface="Calibri" panose="020F0502020204030204" pitchFamily="34" charset="0"/>
                    <a:cs typeface="F"/>
                  </a:rPr>
                  <a:t>terý by měl být přesně 1</a:t>
                </a:r>
                <a:r>
                  <a:rPr lang="cs-CZ" sz="2400" kern="150" dirty="0" smtClean="0">
                    <a:effectLst/>
                    <a:latin typeface="+mj-lt"/>
                    <a:ea typeface="Calibri" panose="020F0502020204030204" pitchFamily="34" charset="0"/>
                    <a:cs typeface="F"/>
                  </a:rPr>
                  <a:t>. V tomto případě se testuje </a:t>
                </a:r>
                <a:r>
                  <a:rPr lang="cs-CZ" sz="2400" b="1" kern="150" dirty="0" smtClean="0">
                    <a:solidFill>
                      <a:srgbClr val="FF0000"/>
                    </a:solidFill>
                    <a:latin typeface="+mj-lt"/>
                    <a:ea typeface="Calibri" panose="020F0502020204030204" pitchFamily="34" charset="0"/>
                    <a:cs typeface="F"/>
                  </a:rPr>
                  <a:t>zásadní předpověď standardního modelu </a:t>
                </a:r>
                <a:r>
                  <a:rPr lang="cs-CZ" sz="2400" kern="150" dirty="0" smtClean="0">
                    <a:latin typeface="+mj-lt"/>
                    <a:ea typeface="Calibri" panose="020F0502020204030204" pitchFamily="34" charset="0"/>
                    <a:cs typeface="F"/>
                  </a:rPr>
                  <a:t>a proto skutečnost, ž</a:t>
                </a:r>
                <a:r>
                  <a:rPr lang="cs-CZ" sz="2400" kern="150" dirty="0" smtClean="0">
                    <a:effectLst/>
                    <a:latin typeface="+mj-lt"/>
                    <a:ea typeface="Calibri" panose="020F0502020204030204" pitchFamily="34" charset="0"/>
                    <a:cs typeface="F"/>
                  </a:rPr>
                  <a:t>e tento poměr je významně menší než 1 je velmi překvapivá a </a:t>
                </a:r>
                <a:r>
                  <a:rPr lang="cs-CZ" sz="2400" b="1" kern="150" dirty="0" smtClean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F"/>
                  </a:rPr>
                  <a:t>nelze ji vysvětlit přesnějšími výpočty ve standardní modelu.</a:t>
                </a:r>
                <a:endParaRPr lang="cs-CZ" sz="800" b="1" kern="150" dirty="0">
                  <a:solidFill>
                    <a:srgbClr val="FF0000"/>
                  </a:solidFill>
                  <a:latin typeface="+mj-lt"/>
                  <a:ea typeface="Calibri" panose="020F0502020204030204" pitchFamily="34" charset="0"/>
                  <a:cs typeface="F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endParaRPr lang="cs-CZ" sz="1000" dirty="0" smtClean="0">
                  <a:latin typeface="+mn-lt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400" dirty="0" smtClean="0">
                    <a:latin typeface="+mn-lt"/>
                  </a:rPr>
                  <a:t>Výsledek </a:t>
                </a:r>
                <a:r>
                  <a:rPr lang="cs-CZ" sz="2400" dirty="0">
                    <a:latin typeface="+mn-lt"/>
                  </a:rPr>
                  <a:t>měření </a:t>
                </a:r>
                <a:r>
                  <a:rPr lang="cs-CZ" sz="2400" dirty="0" smtClean="0">
                    <a:latin typeface="+mn-lt"/>
                  </a:rPr>
                  <a:t>se </a:t>
                </a:r>
                <a:r>
                  <a:rPr lang="cs-CZ" sz="2400" dirty="0">
                    <a:latin typeface="+mn-lt"/>
                  </a:rPr>
                  <a:t>liší od předpovědi standardního modelu o 3,1 standardní </a:t>
                </a:r>
                <a:r>
                  <a:rPr lang="cs-CZ" sz="2400" dirty="0" smtClean="0">
                    <a:latin typeface="+mn-lt"/>
                  </a:rPr>
                  <a:t>odchylky a může </a:t>
                </a:r>
                <a:r>
                  <a:rPr lang="cs-CZ" sz="2400" dirty="0">
                    <a:latin typeface="+mn-lt"/>
                  </a:rPr>
                  <a:t>být narušení univerzality v těchto rozpadech projevem </a:t>
                </a:r>
                <a:r>
                  <a:rPr lang="cs-CZ" sz="2400" b="1" dirty="0">
                    <a:solidFill>
                      <a:srgbClr val="FF0000"/>
                    </a:solidFill>
                    <a:latin typeface="+mn-lt"/>
                  </a:rPr>
                  <a:t>existence </a:t>
                </a:r>
                <a:r>
                  <a:rPr lang="cs-CZ" sz="2400" b="1" dirty="0" err="1" smtClean="0">
                    <a:solidFill>
                      <a:srgbClr val="FF0000"/>
                    </a:solidFill>
                    <a:latin typeface="+mn-lt"/>
                  </a:rPr>
                  <a:t>leptokvarků</a:t>
                </a:r>
                <a:r>
                  <a:rPr lang="cs-CZ" sz="2400" b="1" dirty="0" smtClean="0">
                    <a:solidFill>
                      <a:srgbClr val="FF0000"/>
                    </a:solidFill>
                    <a:latin typeface="+mn-lt"/>
                  </a:rPr>
                  <a:t>. </a:t>
                </a:r>
                <a:endParaRPr lang="cs-CZ" sz="2400" b="1" kern="150" dirty="0" smtClean="0">
                  <a:solidFill>
                    <a:srgbClr val="FF0000"/>
                  </a:solidFill>
                  <a:effectLst/>
                  <a:latin typeface="+mn-lt"/>
                  <a:ea typeface="Calibri" panose="020F0502020204030204" pitchFamily="34" charset="0"/>
                  <a:cs typeface="F"/>
                </a:endParaRPr>
              </a:p>
            </p:txBody>
          </p:sp>
        </mc:Choice>
        <mc:Fallback xmlns="">
          <p:sp>
            <p:nvSpPr>
              <p:cNvPr id="6" name="Obdélní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54" y="116632"/>
                <a:ext cx="9000492" cy="6579815"/>
              </a:xfrm>
              <a:prstGeom prst="rect">
                <a:avLst/>
              </a:prstGeom>
              <a:blipFill>
                <a:blip r:embed="rId2"/>
                <a:stretch>
                  <a:fillRect l="-1084" t="-74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1128" y="2257341"/>
            <a:ext cx="2945667" cy="1044580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  <p:pic>
        <p:nvPicPr>
          <p:cNvPr id="8" name="Obrázek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4" y="114206"/>
            <a:ext cx="8882042" cy="6582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068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82</a:t>
            </a:fld>
            <a:endParaRPr lang="cs-CZ" alt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" y="-872376"/>
            <a:ext cx="8363272" cy="759385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57200" y="5450826"/>
            <a:ext cx="7403504" cy="86409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95536" y="116632"/>
            <a:ext cx="546180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+mn-lt"/>
              </a:rPr>
              <a:t>Tohle by znamenalo skutečnou</a:t>
            </a:r>
          </a:p>
          <a:p>
            <a:r>
              <a:rPr lang="cs-CZ" sz="2800" b="1" dirty="0" smtClean="0">
                <a:latin typeface="+mn-lt"/>
              </a:rPr>
              <a:t>revoluci v kosmologii</a:t>
            </a:r>
            <a:endParaRPr lang="cs-CZ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899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83</a:t>
            </a:fld>
            <a:endParaRPr lang="cs-CZ" alt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68" y="116632"/>
            <a:ext cx="8994775" cy="542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331640" y="3140968"/>
            <a:ext cx="1584176" cy="158417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56572" y="5122873"/>
            <a:ext cx="86639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+mn-lt"/>
              </a:rPr>
              <a:t>Pro velké úhly jsou data z měření sondy Planck jsou trochu níž než předpověď standardního kosmologického modelu.</a:t>
            </a:r>
            <a:endParaRPr lang="cs-CZ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442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84</a:t>
            </a:fld>
            <a:endParaRPr lang="cs-CZ" altLang="cs-CZ"/>
          </a:p>
        </p:txBody>
      </p:sp>
      <p:sp>
        <p:nvSpPr>
          <p:cNvPr id="5" name="Obdélník 4"/>
          <p:cNvSpPr/>
          <p:nvPr/>
        </p:nvSpPr>
        <p:spPr>
          <a:xfrm>
            <a:off x="946378" y="1628800"/>
            <a:ext cx="6673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3600" b="1" dirty="0" smtClean="0">
                <a:solidFill>
                  <a:srgbClr val="378A26"/>
                </a:solidFill>
                <a:latin typeface="+mn-lt"/>
              </a:rPr>
              <a:t>Poznání zrozené ze zoufalství</a:t>
            </a:r>
            <a:endParaRPr lang="cs-CZ" altLang="cs-CZ" sz="3600" b="1" dirty="0">
              <a:solidFill>
                <a:srgbClr val="378A26"/>
              </a:solidFill>
              <a:latin typeface="+mn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95877" y="2579420"/>
            <a:ext cx="75205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+mn-lt"/>
              </a:rPr>
              <a:t>V situaci, v níž se nachází fyzika částic a kosmologie je užitečné připomenout situaci na přelomu 19. a 20. století, </a:t>
            </a:r>
            <a:r>
              <a:rPr lang="cs-CZ" sz="2400" b="1" dirty="0" smtClean="0">
                <a:solidFill>
                  <a:srgbClr val="FF0000"/>
                </a:solidFill>
                <a:latin typeface="+mn-lt"/>
              </a:rPr>
              <a:t>kdy se rodila kvantová teorie</a:t>
            </a:r>
            <a:r>
              <a:rPr lang="cs-CZ" sz="2400" dirty="0" smtClean="0">
                <a:latin typeface="+mn-lt"/>
              </a:rPr>
              <a:t>, možná že najdeme zajímavé analogie.</a:t>
            </a:r>
            <a:endParaRPr lang="cs-CZ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85</a:t>
            </a:fld>
            <a:endParaRPr lang="cs-CZ" altLang="cs-CZ"/>
          </a:p>
        </p:txBody>
      </p:sp>
      <p:sp>
        <p:nvSpPr>
          <p:cNvPr id="7" name="Obdélník 6"/>
          <p:cNvSpPr/>
          <p:nvPr/>
        </p:nvSpPr>
        <p:spPr>
          <a:xfrm>
            <a:off x="89756" y="4047"/>
            <a:ext cx="8964488" cy="654647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2400" b="1" dirty="0" smtClean="0">
                <a:solidFill>
                  <a:srgbClr val="0033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Konec fyziky?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cs-CZ" sz="18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Během </a:t>
            </a:r>
            <a:r>
              <a:rPr lang="cs-CZ" sz="1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18. a 19. století fyzikové ovládli elektřinu a magnetismus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1800 Volta: Voltův sloup, první baterie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Oertsed</a:t>
            </a:r>
            <a:r>
              <a:rPr lang="cs-CZ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Ampere</a:t>
            </a:r>
            <a:r>
              <a:rPr lang="cs-CZ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Faraday: souvislost elektřiny a magnetismu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1801 </a:t>
            </a:r>
            <a:r>
              <a:rPr lang="cs-CZ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Young</a:t>
            </a:r>
            <a:r>
              <a:rPr lang="cs-CZ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světlo je vlnění, barvy odpovídají frekvencím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1821 Faraday: elektromotor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1831 Faraday: generátoru elektrického proudu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1845 Faraday</a:t>
            </a:r>
            <a:r>
              <a:rPr lang="cs-CZ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světlo jsou vysokofrekvenční elektromagnetické vibrace, které se</a:t>
            </a:r>
            <a:r>
              <a:rPr lang="cs-CZ" sz="1800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mohou šířit i bez éteru.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1862 </a:t>
            </a:r>
            <a:r>
              <a:rPr lang="en-U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Maxwell</a:t>
            </a:r>
            <a:r>
              <a:rPr lang="cs-CZ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světlo je forma elektromagnetického záření.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1869 </a:t>
            </a:r>
            <a:r>
              <a:rPr lang="cs-CZ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Mendělejev: periodická soustava prvků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1873</a:t>
            </a:r>
            <a:r>
              <a:rPr lang="cs-CZ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1800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Treatise on Electricity and Magnetism</a:t>
            </a:r>
            <a:r>
              <a:rPr lang="cs-CZ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obsahuje úplný matematický popis chování elektrických a magnetických polí, známé jako Maxwellovy rovnice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1876 Alexander Graham Bell: telefonu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1879 Edison: žárovka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1887 Hertz: produkce a detekce elektromagnetických vln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1887 Hertz: první zmínka o tom, že ultrafialové světlo vyráží z kovů záporný náboj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1895:Roentgen objevil paprsky X, první Nobelova cena za fyziku (1901)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1896 </a:t>
            </a:r>
            <a:r>
              <a:rPr lang="cs-CZ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Wien</a:t>
            </a:r>
            <a:r>
              <a:rPr lang="cs-CZ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zákon popisující záření absolutně černého tělesa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sz="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18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ale atomy stále považovali za nedělitelné prvky, o jejichž struktuře neměli ponětí a nechápali, co je podstatou (nosičem) elektrického proudu.</a:t>
            </a:r>
            <a:endParaRPr lang="cs-CZ" sz="1800" b="1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79512" y="5445224"/>
            <a:ext cx="6373688" cy="36004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475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86</a:t>
            </a:fld>
            <a:endParaRPr lang="cs-CZ" altLang="cs-CZ"/>
          </a:p>
        </p:txBody>
      </p:sp>
      <p:sp>
        <p:nvSpPr>
          <p:cNvPr id="8" name="Obdélník 7"/>
          <p:cNvSpPr/>
          <p:nvPr/>
        </p:nvSpPr>
        <p:spPr>
          <a:xfrm>
            <a:off x="179512" y="188640"/>
            <a:ext cx="8784976" cy="4175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Klíčovou roli při </a:t>
            </a:r>
            <a:r>
              <a:rPr lang="cs-CZ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vzniku kvantové teorie </a:t>
            </a:r>
            <a:r>
              <a:rPr lang="cs-CZ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sehrálo výzkum </a:t>
            </a: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záření 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absolutně černého </a:t>
            </a: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tělesa. </a:t>
            </a:r>
            <a:r>
              <a:rPr lang="cs-CZ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Celý </a:t>
            </a:r>
            <a:r>
              <a:rPr lang="cs-CZ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příběh jak Planck „objevil kvantum energie“ je názornou ilustrací, </a:t>
            </a:r>
            <a:r>
              <a:rPr lang="cs-CZ" sz="24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jak lze chybným způsobem dospět k správnému výsledku</a:t>
            </a:r>
            <a:r>
              <a:rPr lang="cs-CZ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 zásadnímu pokroku a jak obtížně se zásadně nové poznatky rodí.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sz="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 roce1896 </a:t>
            </a:r>
            <a:r>
              <a:rPr lang="cs-CZ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Wien</a:t>
            </a:r>
            <a:r>
              <a:rPr lang="cs-CZ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odvodil na základě </a:t>
            </a:r>
            <a:r>
              <a:rPr lang="cs-CZ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Boltzmanovy</a:t>
            </a:r>
            <a:r>
              <a:rPr lang="cs-CZ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statistické fyziky a </a:t>
            </a:r>
            <a:r>
              <a:rPr lang="cs-CZ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předpokladu</a:t>
            </a:r>
            <a:r>
              <a:rPr lang="cs-CZ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že pohybující se atomy emitují záření o frekvenci, jež je funkcí jejich </a:t>
            </a:r>
            <a:r>
              <a:rPr lang="cs-CZ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kinetické </a:t>
            </a:r>
            <a:r>
              <a:rPr lang="cs-CZ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energie, tvar funkce popisující hustotu energie záření jako funkci frekvence f a absolutní teploty T</a:t>
            </a:r>
            <a:endParaRPr lang="cs-CZ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01020" y="4726691"/>
            <a:ext cx="8496944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</a:rPr>
              <a:t>Planck byl přesvědčen, že tato formule plyne z 2. věty termodynamické (růst entropie) a domníval se, že ji z tohoto principu odvodil. </a:t>
            </a:r>
            <a:r>
              <a:rPr lang="cs-CZ" sz="24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Proto byl šokován, když se v roce 1899 ukázalo, že experimentální data jsou při nízkých frekvencích výše než </a:t>
            </a:r>
            <a:r>
              <a:rPr lang="cs-CZ" sz="24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Wienova</a:t>
            </a:r>
            <a:r>
              <a:rPr lang="cs-CZ" sz="24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formule</a:t>
            </a:r>
            <a:endParaRPr lang="cs-CZ" sz="2400" b="1" dirty="0">
              <a:solidFill>
                <a:srgbClr val="0033CC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3861048"/>
            <a:ext cx="3782688" cy="888026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8898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9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10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86190C-EA84-4450-A70B-F49C12286A0A}" type="slidenum">
              <a:rPr lang="cs-CZ" altLang="cs-CZ"/>
              <a:pPr>
                <a:defRPr/>
              </a:pPr>
              <a:t>87</a:t>
            </a:fld>
            <a:endParaRPr lang="cs-CZ" altLang="cs-CZ"/>
          </a:p>
        </p:txBody>
      </p:sp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95288"/>
            <a:ext cx="3314700" cy="612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3133725" y="1773238"/>
            <a:ext cx="5975350" cy="2303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0033CC"/>
                </a:solidFill>
                <a:latin typeface="+mn-lt"/>
              </a:rPr>
              <a:t>Lummers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 a </a:t>
            </a:r>
            <a:r>
              <a:rPr lang="cs-CZ" altLang="cs-CZ" sz="2400" b="1" dirty="0" err="1">
                <a:solidFill>
                  <a:srgbClr val="0033CC"/>
                </a:solidFill>
                <a:latin typeface="+mn-lt"/>
              </a:rPr>
              <a:t>Pringsheim</a:t>
            </a:r>
            <a:r>
              <a:rPr lang="cs-CZ" altLang="cs-CZ" sz="2400" dirty="0">
                <a:latin typeface="+mn-lt"/>
              </a:rPr>
              <a:t> (jaro 1900): 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data</a:t>
            </a:r>
            <a:r>
              <a:rPr lang="cs-CZ" altLang="cs-CZ" sz="2400" b="1" dirty="0">
                <a:latin typeface="+mn-lt"/>
              </a:rPr>
              <a:t> </a:t>
            </a:r>
            <a:r>
              <a:rPr lang="cs-CZ" altLang="cs-CZ" sz="2400" dirty="0">
                <a:latin typeface="+mn-lt"/>
              </a:rPr>
              <a:t>o spektrální hustotě </a:t>
            </a:r>
            <a:r>
              <a:rPr lang="cs-CZ" altLang="cs-CZ" sz="2400" b="1" dirty="0">
                <a:latin typeface="+mn-lt"/>
              </a:rPr>
              <a:t>záření absolutně černého tělesa</a:t>
            </a:r>
            <a:r>
              <a:rPr lang="cs-CZ" altLang="cs-CZ" sz="2400" dirty="0">
                <a:latin typeface="+mn-lt"/>
              </a:rPr>
              <a:t> leží pro větší vlnové délky a vyšší teploty</a:t>
            </a:r>
            <a:r>
              <a:rPr lang="cs-CZ" altLang="cs-CZ" sz="2400" b="1" dirty="0">
                <a:solidFill>
                  <a:srgbClr val="000099"/>
                </a:solidFill>
                <a:latin typeface="+mn-lt"/>
              </a:rPr>
              <a:t>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nad předpovědí </a:t>
            </a:r>
            <a:r>
              <a:rPr lang="cs-CZ" altLang="cs-CZ" sz="2400" dirty="0">
                <a:latin typeface="+mn-lt"/>
              </a:rPr>
              <a:t>formule, již odvodil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 </a:t>
            </a:r>
            <a:r>
              <a:rPr lang="cs-CZ" altLang="cs-CZ" sz="2400" b="1" dirty="0" err="1">
                <a:solidFill>
                  <a:srgbClr val="0033CC"/>
                </a:solidFill>
                <a:latin typeface="+mn-lt"/>
              </a:rPr>
              <a:t>Wien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 v roce 1896 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v rámci klasické statistické fyziky.</a:t>
            </a:r>
            <a:r>
              <a:rPr lang="cs-CZ" altLang="cs-CZ" sz="2400" dirty="0">
                <a:latin typeface="+mn-lt"/>
              </a:rPr>
              <a:t> </a:t>
            </a:r>
          </a:p>
        </p:txBody>
      </p:sp>
      <p:sp>
        <p:nvSpPr>
          <p:cNvPr id="12295" name="Text Box 8"/>
          <p:cNvSpPr txBox="1">
            <a:spLocks noChangeArrowheads="1"/>
          </p:cNvSpPr>
          <p:nvPr/>
        </p:nvSpPr>
        <p:spPr bwMode="auto">
          <a:xfrm>
            <a:off x="1763713" y="147638"/>
            <a:ext cx="712946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Zrod kvantové teorie</a:t>
            </a:r>
            <a:r>
              <a:rPr lang="cs-CZ" altLang="cs-CZ" sz="2400" dirty="0">
                <a:latin typeface="+mn-lt"/>
              </a:rPr>
              <a:t> na přelomu 19. a 20. </a:t>
            </a:r>
            <a:r>
              <a:rPr lang="cs-CZ" altLang="cs-CZ" sz="2400" dirty="0" smtClean="0">
                <a:latin typeface="+mn-lt"/>
              </a:rPr>
              <a:t>století </a:t>
            </a:r>
            <a:r>
              <a:rPr lang="cs-CZ" altLang="cs-CZ" sz="2400" dirty="0">
                <a:latin typeface="+mn-lt"/>
              </a:rPr>
              <a:t>je názorným příkladem,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jak neočekávaně</a:t>
            </a:r>
            <a:r>
              <a:rPr lang="cs-CZ" altLang="cs-CZ" sz="2400" dirty="0">
                <a:latin typeface="+mn-lt"/>
              </a:rPr>
              <a:t> může dojít k zásadní změně pohledu na fyzikální zákony a jak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těžko se s nimi člověk smiřuje</a:t>
            </a:r>
            <a:r>
              <a:rPr lang="cs-CZ" altLang="cs-CZ" sz="2400" b="1" dirty="0">
                <a:solidFill>
                  <a:srgbClr val="0033CC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2296" name="Line 11"/>
          <p:cNvSpPr>
            <a:spLocks noChangeShapeType="1"/>
          </p:cNvSpPr>
          <p:nvPr/>
        </p:nvSpPr>
        <p:spPr bwMode="auto">
          <a:xfrm flipH="1">
            <a:off x="2268538" y="4221163"/>
            <a:ext cx="503237" cy="863600"/>
          </a:xfrm>
          <a:prstGeom prst="line">
            <a:avLst/>
          </a:prstGeom>
          <a:noFill/>
          <a:ln w="539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7" name="Line 12"/>
          <p:cNvSpPr>
            <a:spLocks noChangeShapeType="1"/>
          </p:cNvSpPr>
          <p:nvPr/>
        </p:nvSpPr>
        <p:spPr bwMode="auto">
          <a:xfrm flipH="1">
            <a:off x="2268538" y="4294188"/>
            <a:ext cx="719137" cy="1079500"/>
          </a:xfrm>
          <a:prstGeom prst="line">
            <a:avLst/>
          </a:prstGeom>
          <a:noFill/>
          <a:ln w="539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8" name="Text Box 13"/>
          <p:cNvSpPr txBox="1">
            <a:spLocks noChangeArrowheads="1"/>
          </p:cNvSpPr>
          <p:nvPr/>
        </p:nvSpPr>
        <p:spPr bwMode="auto">
          <a:xfrm>
            <a:off x="3132138" y="4149725"/>
            <a:ext cx="58609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+mn-lt"/>
              </a:rPr>
              <a:t>Pointa: </a:t>
            </a:r>
            <a:r>
              <a:rPr lang="cs-CZ" altLang="cs-CZ" sz="2400" dirty="0" err="1">
                <a:latin typeface="+mn-lt"/>
              </a:rPr>
              <a:t>Wienova</a:t>
            </a:r>
            <a:r>
              <a:rPr lang="cs-CZ" altLang="cs-CZ" sz="2400" dirty="0">
                <a:latin typeface="+mn-lt"/>
              </a:rPr>
              <a:t> formule 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popisuje </a:t>
            </a:r>
            <a:r>
              <a:rPr lang="cs-CZ" altLang="cs-CZ" sz="2400" b="1" dirty="0" err="1">
                <a:solidFill>
                  <a:srgbClr val="0033CC"/>
                </a:solidFill>
                <a:latin typeface="+mn-lt"/>
              </a:rPr>
              <a:t>kvan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0033CC"/>
                </a:solidFill>
                <a:latin typeface="+mn-lt"/>
              </a:rPr>
              <a:t>tovou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</a:rPr>
              <a:t> povahu záření</a:t>
            </a:r>
            <a:r>
              <a:rPr lang="cs-CZ" altLang="cs-CZ" sz="2400" dirty="0">
                <a:latin typeface="+mn-lt"/>
              </a:rPr>
              <a:t>. Kvantová teorie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byla objevena  tím, že bylo pozorován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odklon od této formule, v oblasti, 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kde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platí klasické zákony. </a:t>
            </a:r>
          </a:p>
        </p:txBody>
      </p:sp>
      <p:sp>
        <p:nvSpPr>
          <p:cNvPr id="2" name="Obdélník 1"/>
          <p:cNvSpPr/>
          <p:nvPr/>
        </p:nvSpPr>
        <p:spPr>
          <a:xfrm>
            <a:off x="3095625" y="4116388"/>
            <a:ext cx="6016625" cy="208915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129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88</a:t>
            </a:fld>
            <a:endParaRPr lang="cs-CZ" altLang="cs-CZ"/>
          </a:p>
        </p:txBody>
      </p:sp>
      <p:sp>
        <p:nvSpPr>
          <p:cNvPr id="5" name="Obdélník 4"/>
          <p:cNvSpPr/>
          <p:nvPr/>
        </p:nvSpPr>
        <p:spPr>
          <a:xfrm>
            <a:off x="89756" y="116632"/>
            <a:ext cx="8964488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září 1900 </a:t>
            </a:r>
            <a:r>
              <a:rPr lang="cs-CZ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Wienovu</a:t>
            </a: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formuli </a:t>
            </a:r>
            <a:r>
              <a:rPr lang="cs-CZ" sz="2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zcela </a:t>
            </a:r>
            <a:r>
              <a:rPr lang="cs-CZ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 hoc upravil</a:t>
            </a: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to</a:t>
            </a: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tím nejjednodušším způsobem, který měnil tvar pro nízké frekvence tak, aby popisovala data při nízkých frekvencích. 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815" y="1394482"/>
            <a:ext cx="9217629" cy="91207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15515" y="2362350"/>
            <a:ext cx="8712968" cy="41979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Všimněte si, že ve výraze pro malé frekvence se Planckova konstanta vykrátí, protože tam platí klasická fyzika. </a:t>
            </a:r>
            <a:r>
              <a:rPr lang="cs-CZ" sz="24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Kvantová fyzika je obsažena ve </a:t>
            </a:r>
            <a:r>
              <a:rPr lang="cs-CZ" sz="2400" b="1" dirty="0" err="1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Wienově</a:t>
            </a:r>
            <a:r>
              <a:rPr lang="cs-CZ" sz="24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zákoně!!</a:t>
            </a:r>
            <a:r>
              <a:rPr lang="cs-CZ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 si ovšem v té době</a:t>
            </a:r>
            <a:r>
              <a:rPr lang="cs-CZ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nikdo, ani Planck, neuvědomoval.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 prosinci 1900 Planck modifikovaný tvar odvodil s použitím </a:t>
            </a:r>
            <a:r>
              <a:rPr lang="cs-CZ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Boltzmanovy</a:t>
            </a:r>
            <a:r>
              <a:rPr lang="cs-CZ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statistické fyziky a přitom použil pojem „kvantum energie“ E=</a:t>
            </a:r>
            <a:r>
              <a:rPr lang="cs-CZ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hf</a:t>
            </a:r>
            <a:r>
              <a:rPr lang="cs-CZ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4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NIKOLIV ovšem kvantum energie světla</a:t>
            </a:r>
            <a:r>
              <a:rPr lang="cs-CZ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ale energie oscilátorů, které vyzařují a pohlcují elektromagnetické</a:t>
            </a:r>
            <a:r>
              <a:rPr lang="cs-CZ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záření </a:t>
            </a:r>
            <a:r>
              <a:rPr lang="cs-CZ" sz="2400" b="1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SPOJITĚ</a:t>
            </a:r>
            <a:r>
              <a:rPr lang="cs-CZ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viz výše. Žádné takové oscilátory ovšem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cs-CZ" sz="2400" dirty="0" smtClean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eexistovaly.</a:t>
            </a:r>
            <a:endParaRPr lang="cs-CZ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16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89</a:t>
            </a:fld>
            <a:endParaRPr lang="cs-CZ" altLang="cs-CZ"/>
          </a:p>
        </p:txBody>
      </p:sp>
      <p:sp>
        <p:nvSpPr>
          <p:cNvPr id="5" name="Obdélník 4"/>
          <p:cNvSpPr/>
          <p:nvPr/>
        </p:nvSpPr>
        <p:spPr>
          <a:xfrm>
            <a:off x="395536" y="332656"/>
            <a:ext cx="8496944" cy="5756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To, co se píše v knihách, i odborných, o tom, jak Planck došel ke kvantu energie, </a:t>
            </a:r>
            <a:r>
              <a:rPr lang="cs-CZ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jsou </a:t>
            </a:r>
            <a:r>
              <a:rPr lang="cs-CZ" sz="2400" b="1" dirty="0">
                <a:solidFill>
                  <a:srgbClr val="0033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pohádky, které se skutečností nemají nic společného</a:t>
            </a:r>
            <a:r>
              <a:rPr lang="cs-CZ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Ta byla daleko zajímavější a názorně ukazuje, jak Planck tápal. Sám na rod kvantové teorie v nobelovské přednášce vzpomíná takto: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sz="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2400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Když pohlížím zpět na dobu před dvaceti lety, kdy se pojem a velikost kvanta akce začínal rodit z množství experimentálních skutečností a na dlouhou a křivolakou cestu, která nakonec vedla k jeho odhalení, zdá se mi, že celý tento vývoj jen ilustruje Goethova slova </a:t>
            </a:r>
            <a:r>
              <a:rPr lang="cs-CZ" sz="2400" b="1" i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„Tvor lidský bloudí, pokud za čím spěje“ </a:t>
            </a:r>
            <a:r>
              <a:rPr lang="cs-CZ" sz="2400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veškeré vědcovo úsilí by se nakonec jevilo jako marné a beznadějné, kdyby se mu po všem tom pachtění občas nepodařilo udělat aspoň jeden krůček prokazatelně směřující k pravdě</a:t>
            </a:r>
            <a:r>
              <a:rPr lang="cs-CZ" sz="2400" i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84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18.8. 2021</a:t>
            </a:r>
            <a:endParaRPr lang="cs-CZ"/>
          </a:p>
        </p:txBody>
      </p:sp>
      <p:sp>
        <p:nvSpPr>
          <p:cNvPr id="1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Letní škola pro učitele v Perlové vodě </a:t>
            </a:r>
            <a:endParaRPr lang="cs-CZ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B23D87-F021-47BA-ABE0-A171FBC809D1}" type="slidenum">
              <a:rPr lang="cs-CZ" altLang="cs-CZ" sz="14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cs-CZ" altLang="cs-CZ" sz="1400" smtClean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08731" y="2497186"/>
            <a:ext cx="8407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Mají společnou charakteristiku: lze je popsat pomocí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3300"/>
                </a:solidFill>
                <a:latin typeface="+mn-lt"/>
                <a:cs typeface="Arial" panose="020B0604020202020204" pitchFamily="34" charset="0"/>
              </a:rPr>
              <a:t>výměny</a:t>
            </a: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 částic se </a:t>
            </a:r>
            <a:r>
              <a:rPr lang="cs-CZ" altLang="cs-CZ" sz="2400" b="1" dirty="0">
                <a:solidFill>
                  <a:srgbClr val="1B1BA5"/>
                </a:solidFill>
                <a:latin typeface="+mn-lt"/>
                <a:cs typeface="Arial" panose="020B0604020202020204" pitchFamily="34" charset="0"/>
              </a:rPr>
              <a:t>spinem 1</a:t>
            </a:r>
            <a:r>
              <a:rPr lang="en-US" altLang="cs-CZ" sz="2400" b="1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altLang="cs-CZ" sz="2400" b="1" dirty="0" err="1">
                <a:latin typeface="+mn-lt"/>
                <a:cs typeface="Arial" panose="020B0604020202020204" pitchFamily="34" charset="0"/>
              </a:rPr>
              <a:t>tzv</a:t>
            </a:r>
            <a:r>
              <a:rPr lang="en-US" altLang="cs-CZ" sz="2400" b="1" dirty="0">
                <a:latin typeface="+mn-lt"/>
                <a:cs typeface="Arial" panose="020B0604020202020204" pitchFamily="34" charset="0"/>
              </a:rPr>
              <a:t>.</a:t>
            </a:r>
            <a:endParaRPr lang="cs-CZ" altLang="cs-CZ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23528" y="692696"/>
            <a:ext cx="34385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FF3300"/>
                </a:solidFill>
                <a:latin typeface="+mn-lt"/>
                <a:cs typeface="Arial" panose="020B0604020202020204" pitchFamily="34" charset="0"/>
              </a:rPr>
              <a:t>gravitační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FF3300"/>
                </a:solidFill>
                <a:latin typeface="+mn-lt"/>
                <a:cs typeface="Arial" panose="020B0604020202020204" pitchFamily="34" charset="0"/>
              </a:rPr>
              <a:t>elektromagnetické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FF3300"/>
                </a:solidFill>
                <a:latin typeface="+mn-lt"/>
                <a:cs typeface="Arial" panose="020B0604020202020204" pitchFamily="34" charset="0"/>
              </a:rPr>
              <a:t>slabé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FF3300"/>
                </a:solidFill>
                <a:latin typeface="+mn-lt"/>
                <a:cs typeface="Arial" panose="020B0604020202020204" pitchFamily="34" charset="0"/>
              </a:rPr>
              <a:t>silné</a:t>
            </a:r>
            <a:r>
              <a:rPr lang="cs-CZ" altLang="cs-CZ" sz="2800" dirty="0">
                <a:solidFill>
                  <a:srgbClr val="FF3300"/>
                </a:solidFill>
                <a:latin typeface="+mn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835150" y="76200"/>
            <a:ext cx="5470525" cy="5794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0033CC"/>
                </a:solidFill>
                <a:latin typeface="+mn-lt"/>
                <a:cs typeface="Arial" panose="020B0604020202020204" pitchFamily="34" charset="0"/>
              </a:rPr>
              <a:t>Síly mezi kvarky a leptony</a:t>
            </a:r>
            <a:r>
              <a:rPr lang="cs-CZ" altLang="cs-CZ" sz="1400" dirty="0"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982912" y="3271093"/>
            <a:ext cx="1793875" cy="954107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nosičů sil</a:t>
            </a:r>
            <a:r>
              <a:rPr lang="cs-CZ" altLang="cs-CZ" sz="2400" b="1" dirty="0">
                <a:solidFill>
                  <a:srgbClr val="0033C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1400" dirty="0">
                <a:latin typeface="+mn-lt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564011" y="1138014"/>
            <a:ext cx="5129210" cy="1570038"/>
            <a:chOff x="2200" y="898"/>
            <a:chExt cx="3231" cy="989"/>
          </a:xfrm>
        </p:grpSpPr>
        <p:sp>
          <p:nvSpPr>
            <p:cNvPr id="27662" name="AutoShape 6"/>
            <p:cNvSpPr>
              <a:spLocks/>
            </p:cNvSpPr>
            <p:nvPr/>
          </p:nvSpPr>
          <p:spPr bwMode="auto">
            <a:xfrm>
              <a:off x="2200" y="935"/>
              <a:ext cx="272" cy="726"/>
            </a:xfrm>
            <a:prstGeom prst="rightBrace">
              <a:avLst>
                <a:gd name="adj1" fmla="val 22243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>
                <a:cs typeface="Arial" panose="020B0604020202020204" pitchFamily="34" charset="0"/>
              </a:endParaRPr>
            </a:p>
          </p:txBody>
        </p:sp>
        <p:sp>
          <p:nvSpPr>
            <p:cNvPr id="27663" name="Text Box 7"/>
            <p:cNvSpPr txBox="1">
              <a:spLocks noChangeArrowheads="1"/>
            </p:cNvSpPr>
            <p:nvPr/>
          </p:nvSpPr>
          <p:spPr bwMode="auto">
            <a:xfrm>
              <a:off x="2490" y="898"/>
              <a:ext cx="2941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dirty="0">
                  <a:latin typeface="+mn-lt"/>
                  <a:cs typeface="Arial" panose="020B0604020202020204" pitchFamily="34" charset="0"/>
                </a:rPr>
                <a:t>Patří </a:t>
              </a:r>
              <a:r>
                <a:rPr lang="cs-CZ" altLang="cs-CZ" sz="2400" dirty="0" smtClean="0">
                  <a:latin typeface="+mn-lt"/>
                  <a:cs typeface="Arial" panose="020B0604020202020204" pitchFamily="34" charset="0"/>
                </a:rPr>
                <a:t>do třídy tzv. </a:t>
              </a:r>
              <a:r>
                <a:rPr lang="cs-CZ" altLang="cs-CZ" sz="2400" b="1" dirty="0" smtClean="0">
                  <a:solidFill>
                    <a:srgbClr val="0033CC"/>
                  </a:solidFill>
                  <a:latin typeface="+mn-lt"/>
                  <a:cs typeface="Arial" panose="020B0604020202020204" pitchFamily="34" charset="0"/>
                </a:rPr>
                <a:t>kalibračních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1" dirty="0">
                  <a:solidFill>
                    <a:srgbClr val="0033CC"/>
                  </a:solidFill>
                  <a:latin typeface="+mn-lt"/>
                  <a:cs typeface="Arial" panose="020B0604020202020204" pitchFamily="34" charset="0"/>
                </a:rPr>
                <a:t>t</a:t>
              </a:r>
              <a:r>
                <a:rPr lang="cs-CZ" altLang="cs-CZ" sz="2400" b="1" dirty="0" smtClean="0">
                  <a:solidFill>
                    <a:srgbClr val="0033CC"/>
                  </a:solidFill>
                  <a:latin typeface="+mn-lt"/>
                  <a:cs typeface="Arial" panose="020B0604020202020204" pitchFamily="34" charset="0"/>
                </a:rPr>
                <a:t>eorií</a:t>
              </a:r>
              <a:r>
                <a:rPr lang="cs-CZ" altLang="cs-CZ" sz="2400" dirty="0" smtClean="0">
                  <a:latin typeface="+mn-lt"/>
                  <a:cs typeface="Arial" panose="020B0604020202020204" pitchFamily="34" charset="0"/>
                </a:rPr>
                <a:t> </a:t>
              </a:r>
              <a:r>
                <a:rPr lang="cs-CZ" altLang="cs-CZ" sz="2400" dirty="0">
                  <a:cs typeface="Arial" panose="020B0604020202020204" pitchFamily="34" charset="0"/>
                </a:rPr>
                <a:t>jež představují základní </a:t>
              </a:r>
              <a:endParaRPr lang="cs-CZ" altLang="cs-CZ" sz="2400" dirty="0" smtClean="0"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dirty="0" smtClean="0">
                  <a:cs typeface="Arial" panose="020B0604020202020204" pitchFamily="34" charset="0"/>
                </a:rPr>
                <a:t>rámec pro </a:t>
              </a:r>
              <a:r>
                <a:rPr lang="cs-CZ" altLang="cs-CZ" sz="2400" dirty="0">
                  <a:cs typeface="Arial" panose="020B0604020202020204" pitchFamily="34" charset="0"/>
                </a:rPr>
                <a:t>popis sil v mikrosvětě.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 b="1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7664" name="Text Box 9"/>
            <p:cNvSpPr txBox="1">
              <a:spLocks noChangeArrowheads="1"/>
            </p:cNvSpPr>
            <p:nvPr/>
          </p:nvSpPr>
          <p:spPr bwMode="auto">
            <a:xfrm>
              <a:off x="2751" y="1436"/>
              <a:ext cx="11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 b="1" dirty="0"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23850" y="3886200"/>
            <a:ext cx="8383588" cy="2414588"/>
            <a:chOff x="204" y="2614"/>
            <a:chExt cx="5281" cy="1521"/>
          </a:xfrm>
        </p:grpSpPr>
        <p:pic>
          <p:nvPicPr>
            <p:cNvPr id="27660" name="Picture 10" descr="sily_ob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840"/>
              <a:ext cx="5281" cy="1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1" name="AutoShape 11"/>
            <p:cNvSpPr>
              <a:spLocks noChangeArrowheads="1"/>
            </p:cNvSpPr>
            <p:nvPr/>
          </p:nvSpPr>
          <p:spPr bwMode="auto">
            <a:xfrm>
              <a:off x="2290" y="2614"/>
              <a:ext cx="154" cy="308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>
                <a:cs typeface="Arial" panose="020B0604020202020204" pitchFamily="34" charset="0"/>
              </a:endParaRPr>
            </a:p>
          </p:txBody>
        </p:sp>
      </p:grp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304800" y="6019800"/>
            <a:ext cx="8534400" cy="4572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Dosah sil je nepřímo úměrný hmotnosti příslušného IVB</a:t>
            </a:r>
          </a:p>
        </p:txBody>
      </p:sp>
    </p:spTree>
    <p:extLst>
      <p:ext uri="{BB962C8B-B14F-4D97-AF65-F5344CB8AC3E}">
        <p14:creationId xmlns:p14="http://schemas.microsoft.com/office/powerpoint/2010/main" val="228882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/>
      <p:bldP spid="8196" grpId="0" animBg="1"/>
      <p:bldP spid="8197" grpId="0" animBg="1"/>
      <p:bldP spid="820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90</a:t>
            </a:fld>
            <a:endParaRPr lang="cs-CZ" altLang="cs-CZ"/>
          </a:p>
        </p:txBody>
      </p:sp>
      <p:sp>
        <p:nvSpPr>
          <p:cNvPr id="5" name="Obdélník 4"/>
          <p:cNvSpPr/>
          <p:nvPr/>
        </p:nvSpPr>
        <p:spPr>
          <a:xfrm>
            <a:off x="318356" y="302908"/>
            <a:ext cx="8507288" cy="3023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o kvantu energie, jež hraje v postupu klíčovou roli, Planck sám říká:</a:t>
            </a:r>
            <a:endParaRPr lang="cs-CZ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cs-CZ" sz="1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400" b="1" i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Byl to čistě formální předpoklad a moc důležitosti jsem mu nepřikládal. Šlo mi jen o to, že jsem za každých okolností, ať to stálo, co to stálo, musel dojít ke kladnému výsledku. </a:t>
            </a:r>
            <a:r>
              <a:rPr lang="cs-CZ" sz="2400" b="1" i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Krátce řečeno, celou věc lze označit za akt zoufalství.</a:t>
            </a:r>
            <a:endParaRPr lang="cs-CZ" sz="2400" b="1" dirty="0">
              <a:solidFill>
                <a:srgbClr val="FF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92654" y="3326108"/>
            <a:ext cx="88168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0033CC"/>
                </a:solidFill>
                <a:latin typeface="+mn-lt"/>
              </a:rPr>
              <a:t>První a na dlouho dobu jediný, kdo hloubku změny, kterou </a:t>
            </a:r>
          </a:p>
          <a:p>
            <a:r>
              <a:rPr lang="cs-CZ" sz="2400" b="1" dirty="0" smtClean="0">
                <a:solidFill>
                  <a:srgbClr val="0033CC"/>
                </a:solidFill>
                <a:latin typeface="+mn-lt"/>
              </a:rPr>
              <a:t>přinesla Planckova hypotéze kvanta pochopil, byl Einstein,</a:t>
            </a:r>
          </a:p>
          <a:p>
            <a:r>
              <a:rPr lang="cs-CZ" sz="2400" b="1" dirty="0">
                <a:solidFill>
                  <a:srgbClr val="0033CC"/>
                </a:solidFill>
                <a:latin typeface="+mn-lt"/>
              </a:rPr>
              <a:t>k</a:t>
            </a:r>
            <a:r>
              <a:rPr lang="cs-CZ" sz="2400" b="1" dirty="0" smtClean="0">
                <a:solidFill>
                  <a:srgbClr val="0033CC"/>
                </a:solidFill>
                <a:latin typeface="+mn-lt"/>
              </a:rPr>
              <a:t>terý svou teorií fotoefektu položil základy kvantové teorie.</a:t>
            </a:r>
            <a:endParaRPr lang="cs-CZ" sz="2400" b="1" dirty="0">
              <a:solidFill>
                <a:srgbClr val="0033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97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91</a:t>
            </a:fld>
            <a:endParaRPr lang="cs-CZ" alt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95536" y="332656"/>
            <a:ext cx="856895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latin typeface="+mn-lt"/>
              </a:rPr>
              <a:t>Závěr:</a:t>
            </a:r>
          </a:p>
          <a:p>
            <a:endParaRPr lang="cs-CZ" sz="1800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>
                <a:latin typeface="+mn-lt"/>
              </a:rPr>
              <a:t>Standardní model mikrosvěta popisuje drtivou většinu</a:t>
            </a:r>
          </a:p>
          <a:p>
            <a:r>
              <a:rPr lang="cs-CZ" sz="2400" dirty="0" smtClean="0">
                <a:latin typeface="+mn-lt"/>
              </a:rPr>
              <a:t>    experimentálních dat o vlastnostech o fundamentálních</a:t>
            </a:r>
          </a:p>
          <a:p>
            <a:r>
              <a:rPr lang="cs-CZ" sz="2400" dirty="0">
                <a:latin typeface="+mn-lt"/>
              </a:rPr>
              <a:t> </a:t>
            </a:r>
            <a:r>
              <a:rPr lang="cs-CZ" sz="2400" dirty="0" smtClean="0">
                <a:latin typeface="+mn-lt"/>
              </a:rPr>
              <a:t>   částicích a silách mezi nimi působících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>
                <a:latin typeface="+mn-lt"/>
              </a:rPr>
              <a:t>Má ale vady na kráse a nestačí pro pochopení vzniku a </a:t>
            </a:r>
          </a:p>
          <a:p>
            <a:r>
              <a:rPr lang="cs-CZ" sz="2400" dirty="0">
                <a:latin typeface="+mn-lt"/>
              </a:rPr>
              <a:t> </a:t>
            </a:r>
            <a:r>
              <a:rPr lang="cs-CZ" sz="2400" dirty="0" smtClean="0">
                <a:latin typeface="+mn-lt"/>
              </a:rPr>
              <a:t>   vývoje vesmíru.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>
                <a:latin typeface="+mn-lt"/>
              </a:rPr>
              <a:t>Teorie mikrosvěta daleko předběhla experiment.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>
                <a:latin typeface="+mn-lt"/>
              </a:rPr>
              <a:t> </a:t>
            </a:r>
            <a:r>
              <a:rPr lang="cs-CZ" sz="2400" dirty="0" smtClean="0">
                <a:latin typeface="+mn-lt"/>
              </a:rPr>
              <a:t>Existuje jedna </a:t>
            </a:r>
            <a:r>
              <a:rPr lang="cs-CZ" sz="2400" b="1" dirty="0" err="1" smtClean="0">
                <a:solidFill>
                  <a:srgbClr val="0033CC"/>
                </a:solidFill>
                <a:latin typeface="+mn-lt"/>
              </a:rPr>
              <a:t>megazáhada</a:t>
            </a:r>
            <a:r>
              <a:rPr lang="cs-CZ" sz="2400" b="1" dirty="0" smtClean="0">
                <a:solidFill>
                  <a:srgbClr val="0033CC"/>
                </a:solidFill>
                <a:latin typeface="+mn-lt"/>
              </a:rPr>
              <a:t> (temná energie) </a:t>
            </a:r>
            <a:r>
              <a:rPr lang="cs-CZ" sz="2400" dirty="0" smtClean="0">
                <a:latin typeface="+mn-lt"/>
              </a:rPr>
              <a:t>a několik</a:t>
            </a:r>
          </a:p>
          <a:p>
            <a:r>
              <a:rPr lang="cs-CZ" sz="2400" dirty="0">
                <a:latin typeface="+mn-lt"/>
              </a:rPr>
              <a:t> </a:t>
            </a:r>
            <a:r>
              <a:rPr lang="cs-CZ" sz="2400" dirty="0" smtClean="0">
                <a:latin typeface="+mn-lt"/>
              </a:rPr>
              <a:t>    menších neshod dat o mikrosvětě i kosmologii se  </a:t>
            </a:r>
          </a:p>
          <a:p>
            <a:r>
              <a:rPr lang="cs-CZ" sz="2400" dirty="0">
                <a:latin typeface="+mn-lt"/>
              </a:rPr>
              <a:t> </a:t>
            </a:r>
            <a:r>
              <a:rPr lang="cs-CZ" sz="2400" dirty="0" smtClean="0">
                <a:latin typeface="+mn-lt"/>
              </a:rPr>
              <a:t>    standardními modely v těchto oblastech.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>
                <a:solidFill>
                  <a:srgbClr val="0033CC"/>
                </a:solidFill>
                <a:latin typeface="+mn-lt"/>
              </a:rPr>
              <a:t>Jsou tyto neshody předzvěstí stejně radikální změny</a:t>
            </a:r>
          </a:p>
          <a:p>
            <a:r>
              <a:rPr lang="cs-CZ" sz="2400" b="1" dirty="0" smtClean="0">
                <a:solidFill>
                  <a:srgbClr val="0033CC"/>
                </a:solidFill>
                <a:latin typeface="+mn-lt"/>
              </a:rPr>
              <a:t>    paradigmat mikro i makrosvěta</a:t>
            </a:r>
            <a:r>
              <a:rPr lang="cs-CZ" sz="2400" dirty="0" smtClean="0">
                <a:latin typeface="+mn-lt"/>
              </a:rPr>
              <a:t>, jako tomu bylo při zrodu</a:t>
            </a:r>
          </a:p>
          <a:p>
            <a:r>
              <a:rPr lang="cs-CZ" sz="2400" dirty="0">
                <a:latin typeface="+mn-lt"/>
              </a:rPr>
              <a:t> </a:t>
            </a:r>
            <a:r>
              <a:rPr lang="cs-CZ" sz="2400" dirty="0" smtClean="0">
                <a:latin typeface="+mn-lt"/>
              </a:rPr>
              <a:t>   kvantové teorie na přelomu 19. a 20. století?</a:t>
            </a:r>
            <a:endParaRPr lang="cs-CZ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29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18.8. 2021</a:t>
            </a: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Letní škola pro učitele v Perlové vodě 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7B12-C461-43C4-927F-7FB7648AED73}" type="slidenum">
              <a:rPr lang="cs-CZ" altLang="cs-CZ" smtClean="0"/>
              <a:pPr>
                <a:defRPr/>
              </a:pPr>
              <a:t>92</a:t>
            </a:fld>
            <a:endParaRPr lang="cs-CZ" alt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915816" y="2564904"/>
            <a:ext cx="29642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KONEC</a:t>
            </a:r>
            <a:endParaRPr lang="cs-CZ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26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15963</TotalTime>
  <Words>5465</Words>
  <Application>Microsoft Office PowerPoint</Application>
  <PresentationFormat>Předvádění na obrazovce (4:3)</PresentationFormat>
  <Paragraphs>885</Paragraphs>
  <Slides>92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92</vt:i4>
      </vt:variant>
    </vt:vector>
  </HeadingPairs>
  <TitlesOfParts>
    <vt:vector size="102" baseType="lpstr">
      <vt:lpstr>Arial</vt:lpstr>
      <vt:lpstr>Calibri</vt:lpstr>
      <vt:lpstr>Cambria Math</vt:lpstr>
      <vt:lpstr>Comic Sans MS</vt:lpstr>
      <vt:lpstr>F</vt:lpstr>
      <vt:lpstr>Microsoft Sans Serif</vt:lpstr>
      <vt:lpstr>Times New Roman</vt:lpstr>
      <vt:lpstr>Wingdings</vt:lpstr>
      <vt:lpstr>Výchozí návrh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FzU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chyla</dc:creator>
  <cp:lastModifiedBy>chyla@fzu.cz</cp:lastModifiedBy>
  <cp:revision>1016</cp:revision>
  <dcterms:created xsi:type="dcterms:W3CDTF">2004-10-03T21:39:25Z</dcterms:created>
  <dcterms:modified xsi:type="dcterms:W3CDTF">2021-08-22T06:39:57Z</dcterms:modified>
</cp:coreProperties>
</file>